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0" r:id="rId4"/>
    <p:sldId id="259" r:id="rId5"/>
    <p:sldId id="258" r:id="rId6"/>
    <p:sldId id="266" r:id="rId7"/>
    <p:sldId id="265" r:id="rId8"/>
    <p:sldId id="280" r:id="rId9"/>
    <p:sldId id="275" r:id="rId10"/>
    <p:sldId id="271" r:id="rId11"/>
    <p:sldId id="274" r:id="rId12"/>
    <p:sldId id="279" r:id="rId13"/>
    <p:sldId id="270" r:id="rId14"/>
    <p:sldId id="261" r:id="rId15"/>
    <p:sldId id="262" r:id="rId16"/>
    <p:sldId id="281" r:id="rId17"/>
    <p:sldId id="276" r:id="rId18"/>
    <p:sldId id="263" r:id="rId19"/>
    <p:sldId id="277" r:id="rId20"/>
    <p:sldId id="278" r:id="rId21"/>
    <p:sldId id="268" r:id="rId22"/>
    <p:sldId id="26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7E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/>
    <p:restoredTop sz="87252"/>
  </p:normalViewPr>
  <p:slideViewPr>
    <p:cSldViewPr snapToGrid="0" snapToObjects="1">
      <p:cViewPr varScale="1">
        <p:scale>
          <a:sx n="90" d="100"/>
          <a:sy n="90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B4DFE-586C-0E4D-BDBB-43740A8153E5}" type="datetimeFigureOut">
              <a:rPr lang="en-US" smtClean="0"/>
              <a:t>1/13/17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598A2-AB49-9141-B697-C942E99B2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85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Each command builds</a:t>
            </a:r>
            <a:r>
              <a:rPr lang="en-US" baseline="0" dirty="0" smtClean="0"/>
              <a:t> a layer and is cached on your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machine where you’re building the image.  This takes up space so you should </a:t>
            </a:r>
            <a:r>
              <a:rPr lang="en-US" baseline="0" dirty="0" err="1" smtClean="0"/>
              <a:t>minize</a:t>
            </a:r>
            <a:r>
              <a:rPr lang="en-US" baseline="0" dirty="0" smtClean="0"/>
              <a:t> the # of layers you build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When building an image, you should treat the image as immutable.  So if you need drive space you should create a mountable folder that can be linked when the image is run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 configure an image you should use environment variables.  Commonly a .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 file is injected when the image is run to manage this configuration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Public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images are stored on </a:t>
            </a:r>
            <a:r>
              <a:rPr lang="en-US" baseline="0" dirty="0" err="1" smtClean="0"/>
              <a:t>dockerhub</a:t>
            </a:r>
            <a:r>
              <a:rPr lang="en-US" baseline="0" dirty="0" smtClean="0"/>
              <a:t> by default and can be retrieved without any special action on a machine running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Creating DB images that have persistent storage is challenging.  You want the persistent storage to be on a volume.  However, volumes can’t be easily tied to a service nor is it easy to use with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-compose.  It’s recommended with a service you mount to a network attached file system or you constraint where the image runs to a particular node where you have a local mount point setup for it.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Services are still being created and don’t handle volume mounts very well at this point.  Sounds like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1.13 start addressing this gap in feature set.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98A2-AB49-9141-B697-C942E99B2C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7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Alpine base</a:t>
            </a:r>
            <a:r>
              <a:rPr lang="en-US" baseline="0" dirty="0" smtClean="0"/>
              <a:t> image runs a few MB’s vs </a:t>
            </a:r>
            <a:r>
              <a:rPr lang="en-US" baseline="0" dirty="0" err="1" smtClean="0"/>
              <a:t>Raspabian</a:t>
            </a:r>
            <a:r>
              <a:rPr lang="en-US" baseline="0" dirty="0" smtClean="0"/>
              <a:t> based images at 400MB or so!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98A2-AB49-9141-B697-C942E99B2C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85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But; this isn’t reality on Raspberry </a:t>
            </a:r>
            <a:r>
              <a:rPr lang="en-US" dirty="0" err="1" smtClean="0"/>
              <a:t>Pis</a:t>
            </a:r>
            <a:r>
              <a:rPr lang="en-US" dirty="0" smtClean="0"/>
              <a:t>!</a:t>
            </a:r>
          </a:p>
          <a:p>
            <a:r>
              <a:rPr lang="en-US" dirty="0" smtClean="0"/>
              <a:t>More</a:t>
            </a:r>
            <a:r>
              <a:rPr lang="en-US" baseline="0" dirty="0" smtClean="0"/>
              <a:t> like build the image for an hour or two; then just pulling/spinning up the image is like 30 minutes on a PI!!!!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98A2-AB49-9141-B697-C942E99B2C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12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</a:t>
            </a:r>
          </a:p>
          <a:p>
            <a:r>
              <a:rPr lang="en-US" dirty="0" smtClean="0"/>
              <a:t>* there’s a bug where you need to have the DB available to do a compile;</a:t>
            </a:r>
            <a:r>
              <a:rPr lang="en-US" baseline="0" dirty="0" smtClean="0"/>
              <a:t> this should be resolved in 2.2 , and added to a 2.1.x branch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Flow’s odd; since you have to have the DB first before you can dump the </a:t>
            </a:r>
            <a:r>
              <a:rPr lang="en-US" baseline="0" dirty="0" err="1" smtClean="0"/>
              <a:t>config.local.php</a:t>
            </a:r>
            <a:r>
              <a:rPr lang="en-US" baseline="0" dirty="0" smtClean="0"/>
              <a:t> file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To install </a:t>
            </a:r>
            <a:r>
              <a:rPr lang="en-US" baseline="0" dirty="0" err="1" smtClean="0"/>
              <a:t>Magento</a:t>
            </a:r>
            <a:r>
              <a:rPr lang="en-US" baseline="0" dirty="0" smtClean="0"/>
              <a:t>*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magento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setup:install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--admin-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="chuck" --admin-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choukalos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        --admin-email="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chuck@x.com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--admin-user="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magento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--admin-password="magento123" 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        --base-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pi.choukalos.org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--backend-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frontname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="admin" --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-host="localhost" 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        --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-name="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magentopi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--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-user="root" --cleanup-database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98A2-AB49-9141-B697-C942E99B2C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36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magento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setup:install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--admin-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="chuck" --admin-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choukalos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--admin-email="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chuck@x.com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--admin-user="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magento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--admin-password="magento123" 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--base-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=”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pi.choukalos.org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--backend-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frontname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="admin" --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-host=”192.168.1.135" 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--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-name="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magento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--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-user="root" --cleanup-database</a:t>
            </a:r>
          </a:p>
          <a:p>
            <a:endParaRPr lang="en-US" dirty="0" smtClean="0"/>
          </a:p>
          <a:p>
            <a:r>
              <a:rPr lang="en-US" dirty="0" smtClean="0"/>
              <a:t># update command</a:t>
            </a:r>
          </a:p>
          <a:p>
            <a:r>
              <a:rPr lang="en-US" dirty="0" smtClean="0"/>
              <a:t>bin/</a:t>
            </a:r>
            <a:r>
              <a:rPr lang="en-US" dirty="0" err="1" smtClean="0"/>
              <a:t>magento</a:t>
            </a:r>
            <a:r>
              <a:rPr lang="en-US" dirty="0" smtClean="0"/>
              <a:t> </a:t>
            </a:r>
            <a:r>
              <a:rPr lang="en-US" dirty="0" err="1" smtClean="0"/>
              <a:t>setup:upgrade</a:t>
            </a:r>
            <a:r>
              <a:rPr lang="en-US" dirty="0" smtClean="0"/>
              <a:t> --keep-generated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98A2-AB49-9141-B697-C942E99B2C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72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bugs: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Bug in generating performance fixtures on a production machine (perf team has this item in their backlog, toolkit tries to write files it shouldn’t)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Kept having issues with SQL generation speed; so build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on my laptop and copied over to RPI DB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98A2-AB49-9141-B697-C942E99B2C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2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that</a:t>
            </a:r>
            <a:r>
              <a:rPr lang="is-IS" dirty="0" smtClean="0"/>
              <a:t>… it’s 1.2s just to get the server response</a:t>
            </a:r>
            <a:r>
              <a:rPr lang="is-IS" baseline="0" dirty="0" smtClean="0"/>
              <a:t> ; that’s why you use Varnish ...</a:t>
            </a:r>
          </a:p>
          <a:p>
            <a:r>
              <a:rPr lang="is-IS" baseline="0" dirty="0" smtClean="0"/>
              <a:t>Opcache turned on/tuned and PHP7 would go a long way to improving that speed even on a RPI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98A2-AB49-9141-B697-C942E99B2C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75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Docker/Swarm needs:</a:t>
            </a:r>
          </a:p>
          <a:p>
            <a:r>
              <a:rPr lang="en-US" dirty="0" smtClean="0"/>
              <a:t>-   </a:t>
            </a:r>
            <a:r>
              <a:rPr lang="en-US" dirty="0" err="1" smtClean="0"/>
              <a:t>add’l</a:t>
            </a:r>
            <a:r>
              <a:rPr lang="en-US" dirty="0" smtClean="0"/>
              <a:t> volume management capabilities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service linking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Issues with large images and service prep/deployment (my large image kept failing, in addition to taking too long to deploy – aka 30 mins)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98A2-AB49-9141-B697-C942E99B2C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63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?Maybe validation on configuration?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1598A2-AB49-9141-B697-C942E99B2C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C633830-2244-49AE-BC4A-47F415C177C6}" type="datetimeFigureOut">
              <a:rPr lang="en-US" dirty="0"/>
              <a:t>1/13/17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dirty="0"/>
              <a:pPr/>
              <a:t>1/13/17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evdocs.magento.com/guides/v2.1/config-guide/redis/redis-pg-cache.html" TargetMode="External"/><Relationship Id="rId4" Type="http://schemas.openxmlformats.org/officeDocument/2006/relationships/hyperlink" Target="http://devdocs.magento.com/guides/v2.1/config-guide/varnish/config-varnish-magento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docs.magento.com/guides/v2.1/config-guide/redis/redis-sessio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oukalos/docker" TargetMode="External"/><Relationship Id="rId4" Type="http://schemas.openxmlformats.org/officeDocument/2006/relationships/hyperlink" Target="http://blog.hypriot.com/" TargetMode="External"/><Relationship Id="rId5" Type="http://schemas.openxmlformats.org/officeDocument/2006/relationships/hyperlink" Target="https://hub.docker.com/" TargetMode="External"/><Relationship Id="rId6" Type="http://schemas.openxmlformats.org/officeDocument/2006/relationships/hyperlink" Target="https://www.docker.com/" TargetMode="External"/><Relationship Id="rId7" Type="http://schemas.openxmlformats.org/officeDocument/2006/relationships/hyperlink" Target="https://codefresh.io/blog/deploy-docker-compose-v3-swarm-mode-cluster/" TargetMode="External"/><Relationship Id="rId8" Type="http://schemas.openxmlformats.org/officeDocument/2006/relationships/hyperlink" Target="http://blog.alexellis.io/functions-as-a-servic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corp.magento.com/pages/viewpage.action?spaceKey=MAGE2&amp;title=Split+Deployment+-+Scrub+sensitive+data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aspberrypi.org/products/raspberry-pi-2-model-b/" TargetMode="Externa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hypriot.com/downloads/" TargetMode="External"/><Relationship Id="rId4" Type="http://schemas.openxmlformats.org/officeDocument/2006/relationships/hyperlink" Target="https://www.raspberrypi.org/documentation/installation/installing-imag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Swarm of </a:t>
            </a:r>
            <a:r>
              <a:rPr lang="en-US" dirty="0" err="1" smtClean="0"/>
              <a:t>Magento</a:t>
            </a:r>
            <a:r>
              <a:rPr lang="en-US" dirty="0" smtClean="0"/>
              <a:t>  PI’s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Chuck Choukalos</a:t>
            </a:r>
          </a:p>
          <a:p>
            <a:r>
              <a:rPr lang="en-US" dirty="0" err="1" smtClean="0"/>
              <a:t>Magento</a:t>
            </a:r>
            <a:r>
              <a:rPr lang="en-US" dirty="0" smtClean="0"/>
              <a:t> Bar camp - Jan 10</a:t>
            </a:r>
            <a:r>
              <a:rPr lang="en-US" baseline="30000" dirty="0" smtClean="0"/>
              <a:t>th</a:t>
            </a:r>
            <a:r>
              <a:rPr lang="en-US" dirty="0" smtClean="0"/>
              <a:t>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8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Supporting Services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 err="1" smtClean="0"/>
              <a:t>Redis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Launch </a:t>
            </a:r>
            <a:r>
              <a:rPr lang="en-US" b="1" dirty="0" err="1" smtClean="0"/>
              <a:t>Redis</a:t>
            </a:r>
            <a:r>
              <a:rPr lang="en-US" b="1" dirty="0" smtClean="0"/>
              <a:t>, constrained to a node: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i="1" dirty="0" err="1"/>
              <a:t>docker</a:t>
            </a:r>
            <a:r>
              <a:rPr lang="en-US" sz="1600" i="1" dirty="0"/>
              <a:t> service create --name </a:t>
            </a:r>
            <a:r>
              <a:rPr lang="en-US" sz="1600" i="1" dirty="0" err="1"/>
              <a:t>redis</a:t>
            </a:r>
            <a:r>
              <a:rPr lang="en-US" sz="1600" i="1" dirty="0"/>
              <a:t> --constraint </a:t>
            </a:r>
            <a:r>
              <a:rPr lang="en-US" sz="1600" b="1" i="1" dirty="0"/>
              <a:t>'</a:t>
            </a:r>
            <a:r>
              <a:rPr lang="en-US" sz="1600" b="1" i="1" dirty="0" err="1"/>
              <a:t>node.hostname</a:t>
            </a:r>
            <a:r>
              <a:rPr lang="en-US" sz="1600" b="1" i="1" dirty="0"/>
              <a:t> == rpi4'</a:t>
            </a:r>
            <a:r>
              <a:rPr lang="en-US" sz="1600" i="1" dirty="0"/>
              <a:t> --publish 6379:6379 </a:t>
            </a:r>
            <a:r>
              <a:rPr lang="en-US" sz="1600" i="1" dirty="0" err="1" smtClean="0"/>
              <a:t>hypriot</a:t>
            </a:r>
            <a:r>
              <a:rPr lang="en-US" sz="1600" i="1" dirty="0" smtClean="0"/>
              <a:t>/</a:t>
            </a:r>
            <a:r>
              <a:rPr lang="en-US" sz="1600" i="1" dirty="0" err="1" smtClean="0"/>
              <a:t>rpi-redis</a:t>
            </a:r>
            <a:endParaRPr lang="en-US" sz="1600" i="1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/>
              <a:t>Confirm </a:t>
            </a:r>
            <a:r>
              <a:rPr lang="en-US" b="1" dirty="0" err="1" smtClean="0"/>
              <a:t>Redis</a:t>
            </a:r>
            <a:r>
              <a:rPr lang="en-US" b="1" dirty="0" smtClean="0"/>
              <a:t> is working and accepting connections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i="1" dirty="0" smtClean="0"/>
              <a:t>telnet rpi4.local 6379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i="1" dirty="0" smtClean="0"/>
              <a:t>INFO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27817" y="6396335"/>
            <a:ext cx="419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37E38"/>
                </a:solidFill>
              </a:rPr>
              <a:t>Total Time: 3-4 mins to pull image &amp; run</a:t>
            </a:r>
            <a:endParaRPr lang="en-US" dirty="0">
              <a:solidFill>
                <a:srgbClr val="F37E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214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Supporting Services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 err="1" smtClean="0"/>
              <a:t>MariaDB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Launch </a:t>
            </a:r>
            <a:r>
              <a:rPr lang="en-US" b="1" dirty="0" err="1"/>
              <a:t>MariaDB</a:t>
            </a:r>
            <a:r>
              <a:rPr lang="en-US" b="1" dirty="0"/>
              <a:t>, constrained to </a:t>
            </a:r>
            <a:r>
              <a:rPr lang="en-US" b="1" dirty="0" smtClean="0"/>
              <a:t>the </a:t>
            </a:r>
            <a:r>
              <a:rPr lang="en-US" b="1" dirty="0"/>
              <a:t>node using a </a:t>
            </a:r>
            <a:r>
              <a:rPr lang="en-US" b="1" dirty="0" smtClean="0"/>
              <a:t>Volume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1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/>
              <a:t>On the node run (to build default </a:t>
            </a:r>
            <a:r>
              <a:rPr lang="en-US" b="1" dirty="0" err="1" smtClean="0"/>
              <a:t>mysql</a:t>
            </a:r>
            <a:r>
              <a:rPr lang="en-US" b="1" dirty="0" smtClean="0"/>
              <a:t> DB)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docker</a:t>
            </a:r>
            <a:r>
              <a:rPr lang="en-US" dirty="0"/>
              <a:t> run -it -p 3306:3306 </a:t>
            </a:r>
            <a:r>
              <a:rPr lang="en-US" dirty="0" smtClean="0"/>
              <a:t>-v </a:t>
            </a:r>
            <a:r>
              <a:rPr lang="en-US" dirty="0"/>
              <a:t>/</a:t>
            </a:r>
            <a:r>
              <a:rPr lang="en-US" dirty="0" err="1"/>
              <a:t>mnt</a:t>
            </a:r>
            <a:r>
              <a:rPr lang="en-US" dirty="0"/>
              <a:t>/data/</a:t>
            </a:r>
            <a:r>
              <a:rPr lang="en-US" dirty="0" err="1"/>
              <a:t>docker</a:t>
            </a:r>
            <a:r>
              <a:rPr lang="en-US" dirty="0"/>
              <a:t>/volumes/</a:t>
            </a:r>
            <a:r>
              <a:rPr lang="en-US" dirty="0" err="1"/>
              <a:t>magentopi_db</a:t>
            </a:r>
            <a:r>
              <a:rPr lang="en-US" dirty="0"/>
              <a:t>:/</a:t>
            </a:r>
            <a:r>
              <a:rPr lang="en-US" dirty="0" err="1"/>
              <a:t>var</a:t>
            </a:r>
            <a:r>
              <a:rPr lang="en-US" dirty="0"/>
              <a:t>/lib/</a:t>
            </a:r>
            <a:r>
              <a:rPr lang="en-US" dirty="0" err="1"/>
              <a:t>mysql</a:t>
            </a:r>
            <a:r>
              <a:rPr lang="en-US" dirty="0"/>
              <a:t> </a:t>
            </a:r>
            <a:r>
              <a:rPr lang="en-US" dirty="0" err="1"/>
              <a:t>dhermanns</a:t>
            </a:r>
            <a:r>
              <a:rPr lang="en-US" dirty="0"/>
              <a:t>/</a:t>
            </a:r>
            <a:r>
              <a:rPr lang="en-US" dirty="0" err="1"/>
              <a:t>rpi-mariadb</a:t>
            </a:r>
            <a:r>
              <a:rPr lang="en-US" dirty="0"/>
              <a:t> </a:t>
            </a:r>
            <a:r>
              <a:rPr lang="en-US" dirty="0" err="1" smtClean="0"/>
              <a:t>mysql_install_db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Docker exec –it CONTAINERID bash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&gt; export TERM=dumb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&gt; </a:t>
            </a:r>
            <a:r>
              <a:rPr lang="en-US" dirty="0" err="1" smtClean="0"/>
              <a:t>Mysql</a:t>
            </a:r>
            <a:r>
              <a:rPr lang="en-US" dirty="0" smtClean="0"/>
              <a:t> -</a:t>
            </a:r>
            <a:r>
              <a:rPr lang="en-US" dirty="0" err="1" smtClean="0"/>
              <a:t>uroot</a:t>
            </a:r>
            <a:r>
              <a:rPr lang="en-US" dirty="0" smtClean="0"/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 smtClean="0"/>
              <a:t>Grant all privileges on *.* to ‘root’@’%’ with grant option;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 smtClean="0"/>
              <a:t>Flush privileges;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 smtClean="0"/>
              <a:t>Quit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exit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/>
              <a:t>On your swarm manager run: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service create --name </a:t>
            </a:r>
            <a:r>
              <a:rPr lang="en-US" dirty="0" err="1"/>
              <a:t>db</a:t>
            </a:r>
            <a:r>
              <a:rPr lang="en-US" dirty="0"/>
              <a:t> --constraint </a:t>
            </a:r>
            <a:r>
              <a:rPr lang="en-US" b="1" dirty="0"/>
              <a:t>'</a:t>
            </a:r>
            <a:r>
              <a:rPr lang="en-US" b="1" dirty="0" err="1"/>
              <a:t>node.hostname</a:t>
            </a:r>
            <a:r>
              <a:rPr lang="en-US" b="1" dirty="0"/>
              <a:t> == rpi4'</a:t>
            </a:r>
            <a:r>
              <a:rPr lang="en-US" dirty="0"/>
              <a:t> --publish 3306:3306 </a:t>
            </a:r>
            <a:r>
              <a:rPr lang="en-US" dirty="0" smtClean="0"/>
              <a:t> </a:t>
            </a:r>
            <a:r>
              <a:rPr lang="en-US" dirty="0"/>
              <a:t>--mount type=</a:t>
            </a:r>
            <a:r>
              <a:rPr lang="en-US" dirty="0" err="1"/>
              <a:t>bind,source</a:t>
            </a:r>
            <a:r>
              <a:rPr lang="en-US" dirty="0"/>
              <a:t>=/</a:t>
            </a:r>
            <a:r>
              <a:rPr lang="en-US" dirty="0" err="1"/>
              <a:t>mnt</a:t>
            </a:r>
            <a:r>
              <a:rPr lang="en-US" dirty="0"/>
              <a:t>/data/</a:t>
            </a:r>
            <a:r>
              <a:rPr lang="en-US" dirty="0" err="1"/>
              <a:t>docker</a:t>
            </a:r>
            <a:r>
              <a:rPr lang="en-US" dirty="0"/>
              <a:t>/volumes/</a:t>
            </a:r>
            <a:r>
              <a:rPr lang="en-US" dirty="0" err="1"/>
              <a:t>magentopi_db,target</a:t>
            </a:r>
            <a:r>
              <a:rPr lang="en-US" dirty="0"/>
              <a:t>=/</a:t>
            </a:r>
            <a:r>
              <a:rPr lang="en-US" dirty="0" err="1"/>
              <a:t>var</a:t>
            </a:r>
            <a:r>
              <a:rPr lang="en-US" dirty="0"/>
              <a:t>/lib/</a:t>
            </a:r>
            <a:r>
              <a:rPr lang="en-US" dirty="0" err="1"/>
              <a:t>mysql</a:t>
            </a:r>
            <a:r>
              <a:rPr lang="en-US" dirty="0"/>
              <a:t> -e MYSQL_ROOT_PASSWORD=magento123 </a:t>
            </a:r>
            <a:r>
              <a:rPr lang="en-US" dirty="0" err="1" smtClean="0"/>
              <a:t>dhermanns</a:t>
            </a:r>
            <a:r>
              <a:rPr lang="en-US" dirty="0" smtClean="0"/>
              <a:t>/</a:t>
            </a:r>
            <a:r>
              <a:rPr lang="en-US" dirty="0" err="1" smtClean="0"/>
              <a:t>rpi-mariadb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Confirm DB is working </a:t>
            </a:r>
            <a:r>
              <a:rPr lang="en-US" b="1" dirty="0" smtClean="0"/>
              <a:t>another machine and </a:t>
            </a:r>
            <a:r>
              <a:rPr lang="en-US" b="1" dirty="0"/>
              <a:t>accepting remote </a:t>
            </a:r>
            <a:r>
              <a:rPr lang="en-US" b="1" dirty="0" smtClean="0"/>
              <a:t>connections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/>
              <a:t>mysql</a:t>
            </a:r>
            <a:r>
              <a:rPr lang="en-US" sz="1600" dirty="0"/>
              <a:t> –hrpi4.local –</a:t>
            </a:r>
            <a:r>
              <a:rPr lang="en-US" sz="1600" dirty="0" err="1"/>
              <a:t>uroot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create database </a:t>
            </a:r>
            <a:r>
              <a:rPr lang="en-US" sz="1600" dirty="0" err="1"/>
              <a:t>magentopi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27817" y="6396335"/>
            <a:ext cx="419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37E38"/>
                </a:solidFill>
              </a:rPr>
              <a:t>Total Time: ~10 mins to pull image &amp; </a:t>
            </a:r>
            <a:r>
              <a:rPr lang="en-US" dirty="0" err="1" smtClean="0">
                <a:solidFill>
                  <a:srgbClr val="F37E38"/>
                </a:solidFill>
              </a:rPr>
              <a:t>etc</a:t>
            </a:r>
            <a:endParaRPr lang="en-US" dirty="0">
              <a:solidFill>
                <a:srgbClr val="F37E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97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</a:t>
            </a:r>
            <a:br>
              <a:rPr lang="en-US" dirty="0" smtClean="0"/>
            </a:br>
            <a:r>
              <a:rPr lang="en-US" dirty="0" err="1" smtClean="0"/>
              <a:t>Magento</a:t>
            </a:r>
            <a:r>
              <a:rPr lang="en-US" dirty="0" smtClean="0"/>
              <a:t> Split Deploy Flow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Get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Composer Install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Magento</a:t>
            </a:r>
            <a:r>
              <a:rPr lang="en-US" dirty="0" smtClean="0"/>
              <a:t>*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Configure </a:t>
            </a:r>
            <a:r>
              <a:rPr lang="en-US" dirty="0" err="1" smtClean="0"/>
              <a:t>Magento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Save to </a:t>
            </a:r>
            <a:r>
              <a:rPr lang="en-US" dirty="0" err="1" smtClean="0"/>
              <a:t>Git</a:t>
            </a:r>
            <a:r>
              <a:rPr lang="en-US" dirty="0" smtClean="0"/>
              <a:t>/Build an Image (build process does compile &amp; static asset)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solidFill>
            <a:srgbClr val="92D050"/>
          </a:solidFill>
        </p:spPr>
        <p:txBody>
          <a:bodyPr>
            <a:normAutofit lnSpcReduction="10000"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Prep:  Setup Deployment Architecture/Infrastructure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Maintenance Mode On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Pull latest code/image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Schema Update (install or upgrade)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Flush Caches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[Warm Cache]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Maintenance Mode Off</a:t>
            </a: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 rot="16200000">
            <a:off x="3774938" y="1493701"/>
            <a:ext cx="244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F37E38"/>
                </a:solidFill>
              </a:rPr>
              <a:t>Dev Machine</a:t>
            </a:r>
            <a:endParaRPr lang="en-US">
              <a:solidFill>
                <a:srgbClr val="F37E38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3774938" y="4749797"/>
            <a:ext cx="244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F37E38"/>
                </a:solidFill>
              </a:rPr>
              <a:t>Prod/Staging  Machine</a:t>
            </a:r>
            <a:endParaRPr lang="en-US" dirty="0">
              <a:solidFill>
                <a:srgbClr val="F37E3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01063" y="214313"/>
            <a:ext cx="292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37E38"/>
                </a:solidFill>
              </a:rPr>
              <a:t>Ideally:  10-15 </a:t>
            </a:r>
            <a:r>
              <a:rPr lang="en-US" dirty="0" smtClean="0">
                <a:solidFill>
                  <a:srgbClr val="F37E38"/>
                </a:solidFill>
              </a:rPr>
              <a:t>mins </a:t>
            </a:r>
            <a:r>
              <a:rPr lang="en-US" smtClean="0">
                <a:solidFill>
                  <a:srgbClr val="F37E38"/>
                </a:solidFill>
              </a:rPr>
              <a:t>+ coffee</a:t>
            </a:r>
            <a:endParaRPr lang="en-US">
              <a:solidFill>
                <a:srgbClr val="F37E38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01063" y="3355889"/>
            <a:ext cx="292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37E38"/>
                </a:solidFill>
              </a:rPr>
              <a:t>Ideally:  &lt; 1 min + coffee</a:t>
            </a:r>
            <a:endParaRPr lang="en-US" dirty="0">
              <a:solidFill>
                <a:srgbClr val="F37E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3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</a:t>
            </a:r>
            <a:br>
              <a:rPr lang="en-US" dirty="0" smtClean="0"/>
            </a:br>
            <a:r>
              <a:rPr lang="en-US" dirty="0" smtClean="0"/>
              <a:t>Tips </a:t>
            </a:r>
            <a:r>
              <a:rPr lang="en-US" dirty="0" err="1" smtClean="0"/>
              <a:t>Magento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Use </a:t>
            </a:r>
            <a:r>
              <a:rPr lang="en-US" b="1" dirty="0" err="1" smtClean="0"/>
              <a:t>Redis</a:t>
            </a:r>
            <a:r>
              <a:rPr lang="en-US" b="1" dirty="0" smtClean="0"/>
              <a:t> for Caches: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Setup </a:t>
            </a:r>
            <a:r>
              <a:rPr lang="en-US" dirty="0" err="1" smtClean="0"/>
              <a:t>Redis</a:t>
            </a:r>
            <a:r>
              <a:rPr lang="en-US" dirty="0" smtClean="0"/>
              <a:t> Session Caching (</a:t>
            </a:r>
            <a:r>
              <a:rPr lang="en-US" dirty="0" smtClean="0">
                <a:hlinkClick r:id="rId2"/>
              </a:rPr>
              <a:t>link</a:t>
            </a:r>
            <a:r>
              <a:rPr lang="en-US" dirty="0" smtClean="0"/>
              <a:t>) by editing app/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env.php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Setup </a:t>
            </a:r>
            <a:r>
              <a:rPr lang="en-US" dirty="0" err="1" smtClean="0"/>
              <a:t>Redis</a:t>
            </a:r>
            <a:r>
              <a:rPr lang="en-US" dirty="0" smtClean="0"/>
              <a:t> caching (all but page, </a:t>
            </a:r>
            <a:r>
              <a:rPr lang="en-US" dirty="0" smtClean="0">
                <a:hlinkClick r:id="rId3"/>
              </a:rPr>
              <a:t>link</a:t>
            </a:r>
            <a:r>
              <a:rPr lang="en-US" dirty="0" smtClean="0"/>
              <a:t>) by editing app/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env.php</a:t>
            </a:r>
            <a:r>
              <a:rPr lang="en-US" dirty="0" smtClean="0"/>
              <a:t> and specifying ‘default’ array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/>
              <a:t>Use Varnish for Page Caches: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Configure Varnish (</a:t>
            </a:r>
            <a:r>
              <a:rPr lang="en-US" dirty="0" smtClean="0">
                <a:hlinkClick r:id="rId4"/>
              </a:rPr>
              <a:t>link</a:t>
            </a:r>
            <a:r>
              <a:rPr lang="en-US" dirty="0" smtClean="0"/>
              <a:t>) by manipulating the admin panel/</a:t>
            </a:r>
            <a:r>
              <a:rPr lang="en-US" dirty="0" err="1" smtClean="0"/>
              <a:t>config</a:t>
            </a:r>
            <a:r>
              <a:rPr lang="en-US" dirty="0" smtClean="0"/>
              <a:t>/</a:t>
            </a:r>
            <a:r>
              <a:rPr lang="is-IS" dirty="0" smtClean="0"/>
              <a:t>… and generate the VCL.  </a:t>
            </a:r>
            <a:r>
              <a:rPr lang="en-US" dirty="0" smtClean="0"/>
              <a:t>N</a:t>
            </a:r>
            <a:r>
              <a:rPr lang="is-IS" dirty="0" smtClean="0"/>
              <a:t>ote this edits app/etc/env.php &amp; provides a generated VCL file that needs to be added to your Varnish server.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/>
              <a:t>Set Production Mode, Configure for Performance: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Minify HTML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Minify, Merge &amp; Bundle JS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Merge CSS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827817" y="6396335"/>
            <a:ext cx="419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37E38"/>
                </a:solidFill>
              </a:rPr>
              <a:t>Total Time: </a:t>
            </a:r>
            <a:r>
              <a:rPr lang="en-US" dirty="0" err="1" smtClean="0">
                <a:solidFill>
                  <a:srgbClr val="F37E38"/>
                </a:solidFill>
              </a:rPr>
              <a:t>Gah</a:t>
            </a:r>
            <a:r>
              <a:rPr lang="en-US" dirty="0" smtClean="0">
                <a:solidFill>
                  <a:srgbClr val="F37E38"/>
                </a:solidFill>
              </a:rPr>
              <a:t>! </a:t>
            </a:r>
            <a:r>
              <a:rPr lang="en-US" dirty="0" smtClean="0">
                <a:solidFill>
                  <a:srgbClr val="F37E38"/>
                </a:solidFill>
                <a:sym typeface="Wingdings"/>
              </a:rPr>
              <a:t> </a:t>
            </a:r>
            <a:endParaRPr lang="en-US" dirty="0">
              <a:solidFill>
                <a:srgbClr val="F37E38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3386138"/>
            <a:ext cx="326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37E38"/>
                </a:solidFill>
              </a:rPr>
              <a:t>Easiest (now) to just configure on your dev machine and do an </a:t>
            </a:r>
            <a:r>
              <a:rPr lang="en-US" dirty="0" err="1" smtClean="0">
                <a:solidFill>
                  <a:srgbClr val="F37E38"/>
                </a:solidFill>
              </a:rPr>
              <a:t>app:config:dump</a:t>
            </a:r>
            <a:r>
              <a:rPr lang="en-US" dirty="0" smtClean="0">
                <a:solidFill>
                  <a:srgbClr val="F37E38"/>
                </a:solidFill>
              </a:rPr>
              <a:t> there</a:t>
            </a:r>
          </a:p>
          <a:p>
            <a:endParaRPr lang="en-US" dirty="0">
              <a:solidFill>
                <a:srgbClr val="F37E38"/>
              </a:solidFill>
            </a:endParaRPr>
          </a:p>
          <a:p>
            <a:r>
              <a:rPr lang="en-US" dirty="0" smtClean="0">
                <a:solidFill>
                  <a:srgbClr val="F37E38"/>
                </a:solidFill>
              </a:rPr>
              <a:t>Ideal if we had docs or CLI tool to help out.  Maybe a standard template would be another way to approach it?</a:t>
            </a:r>
            <a:endParaRPr lang="en-US" dirty="0">
              <a:solidFill>
                <a:srgbClr val="F37E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752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Building</a:t>
            </a:r>
            <a:br>
              <a:rPr lang="en-US" dirty="0" smtClean="0"/>
            </a:br>
            <a:r>
              <a:rPr lang="en-US" dirty="0" err="1" smtClean="0"/>
              <a:t>Magento</a:t>
            </a:r>
            <a:r>
              <a:rPr lang="en-US" dirty="0" smtClean="0"/>
              <a:t> 2.1.3</a:t>
            </a:r>
            <a:br>
              <a:rPr lang="en-US" dirty="0" smtClean="0"/>
            </a:br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On your development machine</a:t>
            </a:r>
          </a:p>
          <a:p>
            <a:r>
              <a:rPr lang="en-US" i="1" dirty="0" err="1" smtClean="0"/>
              <a:t>Git</a:t>
            </a:r>
            <a:r>
              <a:rPr lang="en-US" i="1" dirty="0" smtClean="0"/>
              <a:t> </a:t>
            </a:r>
            <a:r>
              <a:rPr lang="en-US" i="1" dirty="0"/>
              <a:t>clone </a:t>
            </a:r>
            <a:r>
              <a:rPr lang="en-US" i="1" dirty="0" err="1"/>
              <a:t>choukalos</a:t>
            </a:r>
            <a:r>
              <a:rPr lang="en-US" i="1" dirty="0"/>
              <a:t>/</a:t>
            </a:r>
            <a:r>
              <a:rPr lang="en-US" i="1" dirty="0" err="1"/>
              <a:t>magentopi:test</a:t>
            </a:r>
            <a:endParaRPr lang="en-US" i="1" dirty="0"/>
          </a:p>
          <a:p>
            <a:r>
              <a:rPr lang="en-US" i="1" dirty="0"/>
              <a:t>Unzip </a:t>
            </a:r>
            <a:r>
              <a:rPr lang="en-US" i="1" dirty="0" err="1"/>
              <a:t>MagentoCE</a:t>
            </a:r>
            <a:r>
              <a:rPr lang="en-US" i="1" dirty="0"/>
              <a:t> into /</a:t>
            </a:r>
            <a:r>
              <a:rPr lang="en-US" i="1" dirty="0" err="1"/>
              <a:t>src</a:t>
            </a:r>
            <a:r>
              <a:rPr lang="en-US" i="1" dirty="0"/>
              <a:t> </a:t>
            </a:r>
            <a:r>
              <a:rPr lang="en-US" i="1" dirty="0" smtClean="0"/>
              <a:t>directory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Composer install    (alternatively composer upgrade for upgrades)</a:t>
            </a:r>
          </a:p>
          <a:p>
            <a:r>
              <a:rPr lang="en-US" i="1" dirty="0" smtClean="0"/>
              <a:t>Configure </a:t>
            </a:r>
            <a:r>
              <a:rPr lang="en-US" i="1" dirty="0" err="1" smtClean="0"/>
              <a:t>Magento</a:t>
            </a:r>
            <a:endParaRPr lang="en-US" i="1" dirty="0" smtClean="0"/>
          </a:p>
          <a:p>
            <a:pPr lvl="1"/>
            <a:r>
              <a:rPr lang="en-US" sz="1900" b="1" i="1" dirty="0" smtClean="0">
                <a:solidFill>
                  <a:srgbClr val="FF0000"/>
                </a:solidFill>
              </a:rPr>
              <a:t>Install </a:t>
            </a:r>
            <a:r>
              <a:rPr lang="en-US" sz="1900" b="1" i="1" dirty="0" err="1" smtClean="0">
                <a:solidFill>
                  <a:srgbClr val="FF0000"/>
                </a:solidFill>
              </a:rPr>
              <a:t>Magento</a:t>
            </a:r>
            <a:r>
              <a:rPr lang="en-US" sz="1900" b="1" i="1" dirty="0" smtClean="0">
                <a:solidFill>
                  <a:srgbClr val="FF0000"/>
                </a:solidFill>
              </a:rPr>
              <a:t>* via CLI </a:t>
            </a:r>
          </a:p>
          <a:p>
            <a:pPr lvl="1"/>
            <a:r>
              <a:rPr lang="en-US" sz="1900" b="1" i="1" dirty="0" smtClean="0">
                <a:solidFill>
                  <a:srgbClr val="FF0000"/>
                </a:solidFill>
              </a:rPr>
              <a:t>Tweak </a:t>
            </a:r>
            <a:r>
              <a:rPr lang="en-US" sz="1900" b="1" i="1" dirty="0" err="1" smtClean="0">
                <a:solidFill>
                  <a:srgbClr val="FF0000"/>
                </a:solidFill>
              </a:rPr>
              <a:t>config</a:t>
            </a:r>
            <a:r>
              <a:rPr lang="en-US" sz="1900" b="1" i="1" dirty="0" smtClean="0">
                <a:solidFill>
                  <a:srgbClr val="FF0000"/>
                </a:solidFill>
              </a:rPr>
              <a:t> via Admin Panel</a:t>
            </a:r>
          </a:p>
          <a:p>
            <a:pPr lvl="1"/>
            <a:r>
              <a:rPr lang="en-US" sz="1900" b="1" i="1" dirty="0" smtClean="0">
                <a:solidFill>
                  <a:srgbClr val="FF0000"/>
                </a:solidFill>
              </a:rPr>
              <a:t>bin/</a:t>
            </a:r>
            <a:r>
              <a:rPr lang="en-US" sz="1900" b="1" i="1" dirty="0" err="1" smtClean="0">
                <a:solidFill>
                  <a:srgbClr val="FF0000"/>
                </a:solidFill>
              </a:rPr>
              <a:t>magento</a:t>
            </a:r>
            <a:r>
              <a:rPr lang="en-US" sz="1900" b="1" i="1" dirty="0" smtClean="0">
                <a:solidFill>
                  <a:srgbClr val="FF0000"/>
                </a:solidFill>
              </a:rPr>
              <a:t> </a:t>
            </a:r>
            <a:r>
              <a:rPr lang="en-US" sz="1900" b="1" i="1" dirty="0" err="1" smtClean="0">
                <a:solidFill>
                  <a:srgbClr val="FF0000"/>
                </a:solidFill>
              </a:rPr>
              <a:t>app:config:dump</a:t>
            </a:r>
            <a:endParaRPr lang="en-US" sz="1900" b="1" i="1" dirty="0">
              <a:solidFill>
                <a:srgbClr val="FF0000"/>
              </a:solidFill>
            </a:endParaRPr>
          </a:p>
          <a:p>
            <a:pPr lvl="1"/>
            <a:r>
              <a:rPr lang="en-US" sz="1900" b="1" i="1" dirty="0" smtClean="0">
                <a:solidFill>
                  <a:srgbClr val="FF0000"/>
                </a:solidFill>
              </a:rPr>
              <a:t>Manually tweak: </a:t>
            </a:r>
            <a:r>
              <a:rPr lang="en-US" sz="1900" b="1" i="1" dirty="0" err="1" smtClean="0">
                <a:solidFill>
                  <a:srgbClr val="FF0000"/>
                </a:solidFill>
              </a:rPr>
              <a:t>config.local.php</a:t>
            </a:r>
            <a:r>
              <a:rPr lang="en-US" sz="1900" b="1" i="1" dirty="0" smtClean="0">
                <a:solidFill>
                  <a:srgbClr val="FF0000"/>
                </a:solidFill>
              </a:rPr>
              <a:t>, </a:t>
            </a:r>
            <a:r>
              <a:rPr lang="en-US" sz="1900" b="1" i="1" dirty="0" err="1" smtClean="0">
                <a:solidFill>
                  <a:srgbClr val="FF0000"/>
                </a:solidFill>
              </a:rPr>
              <a:t>env.php</a:t>
            </a:r>
            <a:endParaRPr lang="en-US" sz="1900" b="1" i="1" dirty="0" smtClean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37E38"/>
                </a:solidFill>
              </a:rPr>
              <a:t>b</a:t>
            </a:r>
            <a:r>
              <a:rPr lang="en-US" b="1" dirty="0" smtClean="0">
                <a:solidFill>
                  <a:srgbClr val="F37E38"/>
                </a:solidFill>
              </a:rPr>
              <a:t>in/</a:t>
            </a:r>
            <a:r>
              <a:rPr lang="en-US" b="1" dirty="0" err="1" smtClean="0">
                <a:solidFill>
                  <a:srgbClr val="F37E38"/>
                </a:solidFill>
              </a:rPr>
              <a:t>magento</a:t>
            </a:r>
            <a:r>
              <a:rPr lang="en-US" b="1" dirty="0" smtClean="0">
                <a:solidFill>
                  <a:srgbClr val="F37E38"/>
                </a:solidFill>
              </a:rPr>
              <a:t> </a:t>
            </a:r>
            <a:r>
              <a:rPr lang="en-US" b="1" dirty="0" err="1" smtClean="0">
                <a:solidFill>
                  <a:srgbClr val="F37E38"/>
                </a:solidFill>
              </a:rPr>
              <a:t>setup:di:compile</a:t>
            </a:r>
            <a:endParaRPr lang="en-US" b="1" dirty="0" smtClean="0">
              <a:solidFill>
                <a:srgbClr val="F37E38"/>
              </a:solidFill>
            </a:endParaRPr>
          </a:p>
          <a:p>
            <a:r>
              <a:rPr lang="en-US" b="1" dirty="0">
                <a:solidFill>
                  <a:srgbClr val="F37E38"/>
                </a:solidFill>
              </a:rPr>
              <a:t>b</a:t>
            </a:r>
            <a:r>
              <a:rPr lang="en-US" b="1" dirty="0" smtClean="0">
                <a:solidFill>
                  <a:srgbClr val="F37E38"/>
                </a:solidFill>
              </a:rPr>
              <a:t>in/</a:t>
            </a:r>
            <a:r>
              <a:rPr lang="en-US" b="1" dirty="0" err="1" smtClean="0">
                <a:solidFill>
                  <a:srgbClr val="F37E38"/>
                </a:solidFill>
              </a:rPr>
              <a:t>magento</a:t>
            </a:r>
            <a:r>
              <a:rPr lang="en-US" b="1" dirty="0" smtClean="0">
                <a:solidFill>
                  <a:srgbClr val="F37E38"/>
                </a:solidFill>
              </a:rPr>
              <a:t> </a:t>
            </a:r>
            <a:r>
              <a:rPr lang="en-US" b="1" dirty="0" err="1" smtClean="0">
                <a:solidFill>
                  <a:srgbClr val="F37E38"/>
                </a:solidFill>
              </a:rPr>
              <a:t>setup:static-asset:deploy</a:t>
            </a:r>
            <a:endParaRPr lang="is-IS" b="1" dirty="0" smtClean="0">
              <a:solidFill>
                <a:srgbClr val="F37E38"/>
              </a:solidFill>
            </a:endParaRPr>
          </a:p>
          <a:p>
            <a:r>
              <a:rPr lang="en-US" dirty="0" smtClean="0"/>
              <a:t>G</a:t>
            </a:r>
            <a:r>
              <a:rPr lang="is-IS" dirty="0" smtClean="0"/>
              <a:t>it add .</a:t>
            </a:r>
          </a:p>
          <a:p>
            <a:r>
              <a:rPr lang="en-US" dirty="0" smtClean="0"/>
              <a:t>G</a:t>
            </a:r>
            <a:r>
              <a:rPr lang="is-IS" dirty="0" smtClean="0"/>
              <a:t>it commit –m “Magento is Built for Production”</a:t>
            </a:r>
          </a:p>
          <a:p>
            <a:r>
              <a:rPr lang="en-US" dirty="0" smtClean="0"/>
              <a:t>G</a:t>
            </a:r>
            <a:r>
              <a:rPr lang="is-IS" dirty="0" smtClean="0"/>
              <a:t>it push origin master</a:t>
            </a:r>
          </a:p>
          <a:p>
            <a:pPr marL="0" indent="0">
              <a:buNone/>
            </a:pPr>
            <a:r>
              <a:rPr lang="is-IS" b="1" dirty="0" smtClean="0"/>
              <a:t>Rebuild the Docker Image and push to Dockerhub/Docker Repo</a:t>
            </a:r>
          </a:p>
          <a:p>
            <a:r>
              <a:rPr lang="en-US" dirty="0" smtClean="0"/>
              <a:t>CD to image root directory</a:t>
            </a:r>
          </a:p>
          <a:p>
            <a:r>
              <a:rPr lang="en-US" dirty="0" smtClean="0"/>
              <a:t>D</a:t>
            </a:r>
            <a:r>
              <a:rPr lang="is-IS" dirty="0" smtClean="0"/>
              <a:t>ocker build –t magentopi .</a:t>
            </a:r>
          </a:p>
          <a:p>
            <a:r>
              <a:rPr lang="is-IS" dirty="0" smtClean="0"/>
              <a:t>Docker tag IMAGEID choukalos/magentopi:TAGNAMEFORDEPLOYMENT</a:t>
            </a:r>
          </a:p>
          <a:p>
            <a:r>
              <a:rPr lang="is-IS" dirty="0" smtClean="0"/>
              <a:t>Docker push choukalos/magentopi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69066"/>
            <a:ext cx="3833906" cy="11124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70764" y="1787236"/>
            <a:ext cx="5902036" cy="3048000"/>
          </a:xfrm>
          <a:prstGeom prst="rect">
            <a:avLst/>
          </a:prstGeom>
          <a:noFill/>
          <a:ln w="38100">
            <a:solidFill>
              <a:srgbClr val="F37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06742" y="1787236"/>
            <a:ext cx="461665" cy="304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i="1" smtClean="0">
                <a:solidFill>
                  <a:srgbClr val="F37E38"/>
                </a:solidFill>
              </a:rPr>
              <a:t>Build Process</a:t>
            </a:r>
            <a:endParaRPr lang="en-US" i="1">
              <a:solidFill>
                <a:srgbClr val="F37E3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29095" y="4835236"/>
            <a:ext cx="461665" cy="121817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37E38"/>
                </a:solidFill>
              </a:rPr>
              <a:t>Docker</a:t>
            </a:r>
            <a:endParaRPr lang="en-US" i="1" dirty="0">
              <a:solidFill>
                <a:srgbClr val="F37E38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700655" y="3837709"/>
            <a:ext cx="2272145" cy="2386513"/>
          </a:xfrm>
          <a:prstGeom prst="straightConnector1">
            <a:avLst/>
          </a:prstGeom>
          <a:ln w="38100">
            <a:solidFill>
              <a:srgbClr val="F37E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418619" y="6121648"/>
            <a:ext cx="131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Whoops!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86125" y="6396335"/>
            <a:ext cx="8739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37E38"/>
                </a:solidFill>
              </a:rPr>
              <a:t>Total Time: 10-15 mins to do code/</a:t>
            </a:r>
            <a:r>
              <a:rPr lang="en-US" dirty="0" err="1" smtClean="0">
                <a:solidFill>
                  <a:srgbClr val="F37E38"/>
                </a:solidFill>
              </a:rPr>
              <a:t>config</a:t>
            </a:r>
            <a:r>
              <a:rPr lang="en-US" dirty="0" smtClean="0">
                <a:solidFill>
                  <a:srgbClr val="F37E38"/>
                </a:solidFill>
              </a:rPr>
              <a:t> </a:t>
            </a:r>
            <a:r>
              <a:rPr lang="en-US" dirty="0" err="1" smtClean="0">
                <a:solidFill>
                  <a:srgbClr val="F37E38"/>
                </a:solidFill>
              </a:rPr>
              <a:t>Magento</a:t>
            </a:r>
            <a:r>
              <a:rPr lang="en-US" dirty="0" smtClean="0">
                <a:solidFill>
                  <a:srgbClr val="F37E38"/>
                </a:solidFill>
              </a:rPr>
              <a:t>; </a:t>
            </a:r>
            <a:r>
              <a:rPr lang="en-US" sz="2000" b="1" u="sng" dirty="0" smtClean="0">
                <a:solidFill>
                  <a:srgbClr val="FF0000"/>
                </a:solidFill>
              </a:rPr>
              <a:t>60-90 mins </a:t>
            </a:r>
            <a:r>
              <a:rPr lang="en-US" dirty="0" smtClean="0">
                <a:solidFill>
                  <a:srgbClr val="F37E38"/>
                </a:solidFill>
              </a:rPr>
              <a:t>to build </a:t>
            </a:r>
            <a:r>
              <a:rPr lang="en-US" dirty="0">
                <a:solidFill>
                  <a:srgbClr val="F37E38"/>
                </a:solidFill>
              </a:rPr>
              <a:t>D</a:t>
            </a:r>
            <a:r>
              <a:rPr lang="en-US" dirty="0" smtClean="0">
                <a:solidFill>
                  <a:srgbClr val="F37E38"/>
                </a:solidFill>
              </a:rPr>
              <a:t>ocker image </a:t>
            </a:r>
            <a:endParaRPr lang="en-US" dirty="0">
              <a:solidFill>
                <a:srgbClr val="F37E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3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Deploying</a:t>
            </a:r>
            <a:br>
              <a:rPr lang="en-US" dirty="0" smtClean="0"/>
            </a:br>
            <a:r>
              <a:rPr lang="en-US" dirty="0" err="1" smtClean="0"/>
              <a:t>Magento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/>
              <a:t>Launch the web service</a:t>
            </a:r>
            <a:r>
              <a:rPr lang="en-US" b="1" dirty="0"/>
              <a:t>:</a:t>
            </a:r>
            <a:endParaRPr lang="en-US" b="1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service create --name </a:t>
            </a:r>
            <a:r>
              <a:rPr lang="en-US" dirty="0" err="1"/>
              <a:t>magenode</a:t>
            </a:r>
            <a:r>
              <a:rPr lang="en-US" dirty="0"/>
              <a:t> --publish 80:80 </a:t>
            </a:r>
            <a:r>
              <a:rPr lang="en-US" dirty="0" err="1" smtClean="0"/>
              <a:t>choukalos</a:t>
            </a:r>
            <a:r>
              <a:rPr lang="en-US" dirty="0" smtClean="0"/>
              <a:t>/magentopi:2.1.3RC4</a:t>
            </a:r>
            <a:r>
              <a:rPr lang="en-US" dirty="0"/>
              <a:t> 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/>
              <a:t>Deploy (</a:t>
            </a:r>
            <a:r>
              <a:rPr lang="en-US" sz="1600" dirty="0" smtClean="0"/>
              <a:t>do this only on 1 node</a:t>
            </a:r>
            <a:r>
              <a:rPr lang="en-US" b="1" dirty="0" smtClean="0"/>
              <a:t>)</a:t>
            </a:r>
            <a:endParaRPr lang="en-US" b="1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exec –it CONTAINERID bash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/>
              <a:t>c</a:t>
            </a:r>
            <a:r>
              <a:rPr lang="en-US" dirty="0" smtClean="0"/>
              <a:t>d /</a:t>
            </a:r>
            <a:r>
              <a:rPr lang="en-US" dirty="0" err="1" smtClean="0"/>
              <a:t>var</a:t>
            </a:r>
            <a:r>
              <a:rPr lang="en-US" dirty="0" smtClean="0"/>
              <a:t>/www/html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 err="1"/>
              <a:t>p</a:t>
            </a:r>
            <a:r>
              <a:rPr lang="en-US" dirty="0" err="1" smtClean="0"/>
              <a:t>hp</a:t>
            </a:r>
            <a:r>
              <a:rPr lang="en-US" dirty="0" smtClean="0"/>
              <a:t> bin/</a:t>
            </a:r>
            <a:r>
              <a:rPr lang="en-US" dirty="0" err="1" smtClean="0"/>
              <a:t>magento</a:t>
            </a:r>
            <a:r>
              <a:rPr lang="en-US" dirty="0" smtClean="0"/>
              <a:t> </a:t>
            </a:r>
            <a:r>
              <a:rPr lang="en-US" dirty="0" err="1" smtClean="0"/>
              <a:t>setup:install</a:t>
            </a:r>
            <a:r>
              <a:rPr lang="en-US" dirty="0" smtClean="0"/>
              <a:t> </a:t>
            </a:r>
            <a:r>
              <a:rPr lang="is-IS" dirty="0" smtClean="0"/>
              <a:t>… or setup:upgrade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en-US" dirty="0" smtClean="0"/>
              <a:t>P</a:t>
            </a:r>
            <a:r>
              <a:rPr lang="is-IS" dirty="0" smtClean="0"/>
              <a:t>hp bin/magento cache:flush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/>
              <a:t>Launch the </a:t>
            </a:r>
            <a:r>
              <a:rPr lang="en-US" b="1" dirty="0" err="1" smtClean="0"/>
              <a:t>cron</a:t>
            </a:r>
            <a:r>
              <a:rPr lang="en-US" b="1" dirty="0" smtClean="0"/>
              <a:t> service: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docker</a:t>
            </a:r>
            <a:r>
              <a:rPr lang="en-US" dirty="0"/>
              <a:t> service create --name </a:t>
            </a:r>
            <a:r>
              <a:rPr lang="en-US" dirty="0" err="1"/>
              <a:t>magemaster</a:t>
            </a:r>
            <a:r>
              <a:rPr lang="en-US" dirty="0"/>
              <a:t> --</a:t>
            </a:r>
            <a:r>
              <a:rPr lang="en-US" b="1" dirty="0" err="1"/>
              <a:t>env</a:t>
            </a:r>
            <a:r>
              <a:rPr lang="en-US" dirty="0"/>
              <a:t> </a:t>
            </a:r>
            <a:r>
              <a:rPr lang="en-US" b="1" dirty="0"/>
              <a:t>'MODE=</a:t>
            </a:r>
            <a:r>
              <a:rPr lang="en-US" b="1" dirty="0" err="1"/>
              <a:t>cron</a:t>
            </a:r>
            <a:r>
              <a:rPr lang="en-US" b="1" dirty="0"/>
              <a:t>'</a:t>
            </a:r>
            <a:r>
              <a:rPr lang="en-US" dirty="0"/>
              <a:t> </a:t>
            </a:r>
            <a:r>
              <a:rPr lang="en-US" dirty="0" err="1" smtClean="0"/>
              <a:t>choukalos</a:t>
            </a:r>
            <a:r>
              <a:rPr lang="en-US" dirty="0" smtClean="0"/>
              <a:t>/magentopi:2.1.3RC4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/>
              <a:t>Scale the web service: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docker</a:t>
            </a:r>
            <a:r>
              <a:rPr lang="en-US" dirty="0" smtClean="0"/>
              <a:t> service scale </a:t>
            </a:r>
            <a:r>
              <a:rPr lang="en-US" dirty="0" err="1" smtClean="0"/>
              <a:t>magenode</a:t>
            </a:r>
            <a:r>
              <a:rPr lang="en-US" dirty="0" smtClean="0"/>
              <a:t>=4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 rot="2710740">
            <a:off x="10562150" y="456577"/>
            <a:ext cx="1643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37E38"/>
                </a:solidFill>
              </a:rPr>
              <a:t>Doesn’t Really Work </a:t>
            </a:r>
            <a:endParaRPr lang="en-US" sz="2000" b="1" dirty="0">
              <a:solidFill>
                <a:srgbClr val="F37E38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63" y="2728913"/>
            <a:ext cx="4095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37E38"/>
                </a:solidFill>
              </a:rPr>
              <a:t>Docker Swarm Issues</a:t>
            </a:r>
          </a:p>
          <a:p>
            <a:pPr marL="285750" indent="-285750">
              <a:buFontTx/>
              <a:buChar char="-"/>
            </a:pPr>
            <a:r>
              <a:rPr lang="en-US" b="1" dirty="0" smtClean="0">
                <a:solidFill>
                  <a:srgbClr val="F37E38"/>
                </a:solidFill>
              </a:rPr>
              <a:t>Must have code in Image*</a:t>
            </a:r>
          </a:p>
          <a:p>
            <a:pPr marL="285750" indent="-285750">
              <a:buFontTx/>
              <a:buChar char="-"/>
            </a:pPr>
            <a:r>
              <a:rPr lang="en-US" b="1" dirty="0" smtClean="0">
                <a:solidFill>
                  <a:srgbClr val="F37E38"/>
                </a:solidFill>
              </a:rPr>
              <a:t>Image is then too big; # of issues</a:t>
            </a:r>
            <a:endParaRPr lang="en-US" b="1" dirty="0">
              <a:solidFill>
                <a:srgbClr val="F37E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26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/>
              <a:t>Swarm !=Happy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</a:t>
            </a:r>
            <a:r>
              <a:rPr lang="is-I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9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it Live!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0063" y="2728913"/>
            <a:ext cx="4095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37E38"/>
                </a:solidFill>
              </a:rPr>
              <a:t>So just used normal Docker Run command on a node to run </a:t>
            </a:r>
            <a:r>
              <a:rPr lang="en-US" b="1" dirty="0" err="1" smtClean="0">
                <a:solidFill>
                  <a:srgbClr val="F37E38"/>
                </a:solidFill>
              </a:rPr>
              <a:t>Magento</a:t>
            </a:r>
            <a:r>
              <a:rPr lang="en-US" b="1" dirty="0" smtClean="0">
                <a:solidFill>
                  <a:srgbClr val="F37E38"/>
                </a:solidFill>
              </a:rPr>
              <a:t> with code in a volume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61" y="559678"/>
            <a:ext cx="6766321" cy="4283785"/>
          </a:xfrm>
        </p:spPr>
      </p:pic>
    </p:spTree>
    <p:extLst>
      <p:ext uri="{BB962C8B-B14F-4D97-AF65-F5344CB8AC3E}">
        <p14:creationId xmlns:p14="http://schemas.microsoft.com/office/powerpoint/2010/main" val="11431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smtClean="0"/>
              <a:t>Performance</a:t>
            </a:r>
            <a:endParaRPr lang="en-US" sz="480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558589"/>
            <a:ext cx="6248400" cy="2453109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255963"/>
            <a:ext cx="6248400" cy="2885304"/>
          </a:xfrm>
        </p:spPr>
      </p:pic>
      <p:sp>
        <p:nvSpPr>
          <p:cNvPr id="6" name="TextBox 5"/>
          <p:cNvSpPr txBox="1"/>
          <p:nvPr/>
        </p:nvSpPr>
        <p:spPr>
          <a:xfrm>
            <a:off x="762000" y="1928813"/>
            <a:ext cx="3052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37E38"/>
                </a:solidFill>
              </a:rPr>
              <a:t>D’oh</a:t>
            </a:r>
            <a:r>
              <a:rPr lang="en-US" dirty="0" smtClean="0">
                <a:solidFill>
                  <a:srgbClr val="F37E38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37E38"/>
                </a:solidFill>
              </a:rPr>
              <a:t>No compression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37E38"/>
                </a:solidFill>
              </a:rPr>
              <a:t>No varies headers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F37E38"/>
                </a:solidFill>
              </a:rPr>
              <a:t>Cached in </a:t>
            </a:r>
            <a:r>
              <a:rPr lang="en-US" dirty="0" err="1" smtClean="0">
                <a:solidFill>
                  <a:srgbClr val="F37E38"/>
                </a:solidFill>
              </a:rPr>
              <a:t>Redis</a:t>
            </a:r>
            <a:r>
              <a:rPr lang="en-US" dirty="0" smtClean="0">
                <a:solidFill>
                  <a:srgbClr val="F37E38"/>
                </a:solidFill>
              </a:rPr>
              <a:t> </a:t>
            </a:r>
            <a:r>
              <a:rPr lang="en-US" dirty="0" smtClean="0">
                <a:solidFill>
                  <a:srgbClr val="F37E38"/>
                </a:solidFill>
                <a:sym typeface="Wingdings"/>
              </a:rPr>
              <a:t> </a:t>
            </a:r>
          </a:p>
        </p:txBody>
      </p:sp>
    </p:spTree>
    <p:extLst>
      <p:ext uri="{BB962C8B-B14F-4D97-AF65-F5344CB8AC3E}">
        <p14:creationId xmlns:p14="http://schemas.microsoft.com/office/powerpoint/2010/main" val="1624405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Learned</a:t>
            </a:r>
            <a:br>
              <a:rPr lang="en-US" dirty="0" smtClean="0"/>
            </a:br>
            <a:r>
              <a:rPr lang="en-US" dirty="0" smtClean="0"/>
              <a:t>- Docker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81600" y="124691"/>
            <a:ext cx="6248398" cy="65254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 smtClean="0"/>
              <a:t>Building Images:</a:t>
            </a:r>
          </a:p>
          <a:p>
            <a:pPr>
              <a:lnSpc>
                <a:spcPct val="100000"/>
              </a:lnSpc>
            </a:pPr>
            <a:r>
              <a:rPr lang="en-US" sz="1100" dirty="0" smtClean="0"/>
              <a:t>It’s really slow building images on a Raspberry PI B2 (up to an hour!)</a:t>
            </a:r>
          </a:p>
          <a:p>
            <a:pPr>
              <a:lnSpc>
                <a:spcPct val="100000"/>
              </a:lnSpc>
            </a:pPr>
            <a:r>
              <a:rPr lang="en-US" sz="1100" dirty="0" smtClean="0"/>
              <a:t>Every FROM,RUN, CP, and ADD command is a separate layer so consolidate as much as possible into a layer as you want your image as small as possible</a:t>
            </a:r>
          </a:p>
          <a:p>
            <a:pPr>
              <a:lnSpc>
                <a:spcPct val="100000"/>
              </a:lnSpc>
            </a:pPr>
            <a:r>
              <a:rPr lang="en-US" sz="1100" dirty="0" smtClean="0"/>
              <a:t>*The </a:t>
            </a:r>
            <a:r>
              <a:rPr lang="en-US" sz="1100" dirty="0" err="1" smtClean="0"/>
              <a:t>Magento</a:t>
            </a:r>
            <a:r>
              <a:rPr lang="en-US" sz="1100" dirty="0" smtClean="0"/>
              <a:t> Compile/Static Asset commands should be done during Image build and not checked into </a:t>
            </a:r>
            <a:r>
              <a:rPr lang="en-US" sz="1100" dirty="0" err="1" smtClean="0"/>
              <a:t>Git</a:t>
            </a:r>
            <a:endParaRPr lang="en-US" sz="1100" dirty="0" smtClean="0"/>
          </a:p>
          <a:p>
            <a:pPr>
              <a:lnSpc>
                <a:spcPct val="100000"/>
              </a:lnSpc>
            </a:pPr>
            <a:r>
              <a:rPr lang="en-US" sz="1100" dirty="0" smtClean="0"/>
              <a:t>Use Environment variables to pass info into your container when launched</a:t>
            </a:r>
          </a:p>
          <a:p>
            <a:pPr lvl="1">
              <a:lnSpc>
                <a:spcPct val="100000"/>
              </a:lnSpc>
            </a:pPr>
            <a:r>
              <a:rPr lang="en-US" sz="1100" dirty="0" smtClean="0"/>
              <a:t>*I cheated and checked in/build with </a:t>
            </a:r>
            <a:r>
              <a:rPr lang="en-US" sz="1100" dirty="0" err="1" smtClean="0"/>
              <a:t>Env.php</a:t>
            </a:r>
            <a:endParaRPr lang="en-US" sz="1100" dirty="0" smtClean="0"/>
          </a:p>
          <a:p>
            <a:pPr marL="0" indent="0">
              <a:buNone/>
            </a:pPr>
            <a:r>
              <a:rPr lang="en-US" sz="1400" b="1" dirty="0" smtClean="0"/>
              <a:t>Volumes:</a:t>
            </a:r>
          </a:p>
          <a:p>
            <a:r>
              <a:rPr lang="en-US" sz="1100" dirty="0" smtClean="0"/>
              <a:t>When you first initialize you’ll need to work interactively with the container to populate most likely (DB initialization for example)</a:t>
            </a:r>
          </a:p>
          <a:p>
            <a:pPr marL="0" indent="0">
              <a:buNone/>
            </a:pPr>
            <a:r>
              <a:rPr lang="en-US" sz="1400" b="1" dirty="0" smtClean="0"/>
              <a:t>Services:</a:t>
            </a:r>
          </a:p>
          <a:p>
            <a:pPr>
              <a:lnSpc>
                <a:spcPct val="100000"/>
              </a:lnSpc>
            </a:pPr>
            <a:r>
              <a:rPr lang="en-US" sz="1100" dirty="0" smtClean="0"/>
              <a:t>Still work in progress with respect to Volumes; Bind volume has to be local to the node the image runs on</a:t>
            </a:r>
          </a:p>
          <a:p>
            <a:pPr>
              <a:lnSpc>
                <a:spcPct val="100000"/>
              </a:lnSpc>
            </a:pPr>
            <a:r>
              <a:rPr lang="en-US" sz="1100" dirty="0" smtClean="0"/>
              <a:t>Once it caches a tagged image it keeps using it – so you need to have a unique tag for every image you want to deploy from a repo (like </a:t>
            </a:r>
            <a:r>
              <a:rPr lang="en-US" sz="1100" dirty="0" err="1" smtClean="0"/>
              <a:t>Dockerhub</a:t>
            </a:r>
            <a:r>
              <a:rPr lang="en-US" sz="1100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en-US" sz="1100" dirty="0" smtClean="0"/>
              <a:t>*No idea how to link services</a:t>
            </a:r>
          </a:p>
          <a:p>
            <a:pPr>
              <a:lnSpc>
                <a:spcPct val="100000"/>
              </a:lnSpc>
            </a:pPr>
            <a:r>
              <a:rPr lang="en-US" sz="1100" dirty="0" smtClean="0"/>
              <a:t>Constraints not fully fleshed out; really want to say 1 container/node in a swarm</a:t>
            </a:r>
            <a:r>
              <a:rPr lang="is-IS" sz="1100" dirty="0" smtClean="0"/>
              <a:t>….</a:t>
            </a:r>
            <a:endParaRPr lang="en-US" sz="1100" dirty="0" smtClean="0"/>
          </a:p>
          <a:p>
            <a:pPr>
              <a:lnSpc>
                <a:spcPct val="100000"/>
              </a:lnSpc>
            </a:pPr>
            <a:r>
              <a:rPr lang="en-US" sz="1100" dirty="0" smtClean="0"/>
              <a:t>I got </a:t>
            </a:r>
            <a:r>
              <a:rPr lang="en-US" sz="1100" dirty="0" err="1" smtClean="0"/>
              <a:t>cron</a:t>
            </a:r>
            <a:r>
              <a:rPr lang="en-US" sz="1100" dirty="0" smtClean="0"/>
              <a:t> to work as a separate service; but it seems kludgy at best</a:t>
            </a:r>
          </a:p>
          <a:p>
            <a:pPr marL="0" indent="0">
              <a:buNone/>
            </a:pPr>
            <a:r>
              <a:rPr lang="en-US" sz="1400" b="1" dirty="0" smtClean="0"/>
              <a:t>Docker:</a:t>
            </a:r>
          </a:p>
          <a:p>
            <a:pPr>
              <a:lnSpc>
                <a:spcPct val="100000"/>
              </a:lnSpc>
            </a:pPr>
            <a:r>
              <a:rPr lang="en-US" sz="1100" dirty="0" smtClean="0"/>
              <a:t>Scaling services is cool if you don’t need volumes for each container</a:t>
            </a:r>
          </a:p>
          <a:p>
            <a:pPr>
              <a:lnSpc>
                <a:spcPct val="100000"/>
              </a:lnSpc>
            </a:pPr>
            <a:r>
              <a:rPr lang="en-US" sz="1100" dirty="0" err="1" smtClean="0"/>
              <a:t>Debuging</a:t>
            </a:r>
            <a:r>
              <a:rPr lang="en-US" sz="1100" dirty="0" smtClean="0"/>
              <a:t> when a container launched by a service fails stinks – you have to go to the node the container launched on and </a:t>
            </a:r>
            <a:r>
              <a:rPr lang="en-US" sz="1100" dirty="0" err="1" smtClean="0"/>
              <a:t>docker</a:t>
            </a:r>
            <a:r>
              <a:rPr lang="en-US" sz="1100" dirty="0" smtClean="0"/>
              <a:t> logs to see.  Note too that </a:t>
            </a:r>
            <a:r>
              <a:rPr lang="en-US" sz="1100" dirty="0" err="1" smtClean="0"/>
              <a:t>docker</a:t>
            </a:r>
            <a:r>
              <a:rPr lang="en-US" sz="1100" dirty="0" smtClean="0"/>
              <a:t> services cleans up containers/logs on nodes it launches them on</a:t>
            </a:r>
          </a:p>
          <a:p>
            <a:pPr>
              <a:lnSpc>
                <a:spcPct val="100000"/>
              </a:lnSpc>
            </a:pPr>
            <a:r>
              <a:rPr lang="en-US" sz="1100" dirty="0" smtClean="0"/>
              <a:t>Pulling a big image on a Raspberry PI can take up to 30 minutes!</a:t>
            </a:r>
          </a:p>
          <a:p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2925771"/>
            <a:ext cx="3581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37E38"/>
                </a:solidFill>
              </a:rPr>
              <a:t>Not production ready</a:t>
            </a:r>
            <a:endParaRPr lang="en-US" sz="2400" b="1">
              <a:solidFill>
                <a:srgbClr val="F37E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31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000" dirty="0" smtClean="0"/>
              <a:t>Ingredients:</a:t>
            </a:r>
            <a:br>
              <a:rPr lang="en-US" sz="4000" dirty="0" smtClean="0"/>
            </a:br>
            <a:r>
              <a:rPr lang="en-US" sz="4000" dirty="0" smtClean="0"/>
              <a:t>  Coffee</a:t>
            </a:r>
            <a:br>
              <a:rPr lang="en-US" sz="4000" dirty="0" smtClean="0"/>
            </a:br>
            <a:r>
              <a:rPr lang="en-US" sz="4000" dirty="0" smtClean="0"/>
              <a:t>  Raspberry PI’s</a:t>
            </a:r>
            <a:br>
              <a:rPr lang="en-US" sz="4000" dirty="0" smtClean="0"/>
            </a:br>
            <a:r>
              <a:rPr lang="en-US" sz="4000" dirty="0" smtClean="0"/>
              <a:t>  Docker Swarm</a:t>
            </a:r>
            <a:br>
              <a:rPr lang="en-US" sz="4000" dirty="0" smtClean="0"/>
            </a:br>
            <a:r>
              <a:rPr lang="en-US" sz="4000" dirty="0" smtClean="0"/>
              <a:t>  </a:t>
            </a:r>
            <a:r>
              <a:rPr lang="en-US" sz="4000" dirty="0" err="1" smtClean="0"/>
              <a:t>Magento</a:t>
            </a:r>
            <a:r>
              <a:rPr lang="en-US" sz="4000" dirty="0" smtClean="0"/>
              <a:t> 2</a:t>
            </a:r>
            <a:br>
              <a:rPr lang="en-US" sz="4000" dirty="0" smtClean="0"/>
            </a:br>
            <a:r>
              <a:rPr lang="en-US" sz="4000" dirty="0" smtClean="0"/>
              <a:t>Deploying</a:t>
            </a:r>
            <a:br>
              <a:rPr lang="en-US" sz="4000" dirty="0" smtClean="0"/>
            </a:br>
            <a:r>
              <a:rPr lang="en-US" sz="4000" dirty="0" smtClean="0"/>
              <a:t>Learnings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1091" y="557928"/>
            <a:ext cx="5334000" cy="561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69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Learned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 err="1" smtClean="0"/>
              <a:t>Magento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Deploy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Configuration Variables:</a:t>
            </a:r>
          </a:p>
          <a:p>
            <a:r>
              <a:rPr lang="en-US" dirty="0" smtClean="0"/>
              <a:t>Have to have DB/set in admin panel on dev box, then </a:t>
            </a:r>
            <a:r>
              <a:rPr lang="en-US" dirty="0" err="1" smtClean="0"/>
              <a:t>app:dump:config</a:t>
            </a:r>
            <a:r>
              <a:rPr lang="en-US" dirty="0" smtClean="0"/>
              <a:t> to get the settings</a:t>
            </a:r>
          </a:p>
          <a:p>
            <a:r>
              <a:rPr lang="en-US" dirty="0" smtClean="0"/>
              <a:t>Asked Falcons – re </a:t>
            </a:r>
            <a:r>
              <a:rPr lang="en-US" dirty="0" err="1" smtClean="0"/>
              <a:t>env.php</a:t>
            </a:r>
            <a:r>
              <a:rPr lang="en-US" dirty="0" smtClean="0"/>
              <a:t> variables &amp; how to set their environmental variable overrides</a:t>
            </a:r>
          </a:p>
          <a:p>
            <a:pPr marL="0" indent="0">
              <a:buNone/>
            </a:pPr>
            <a:r>
              <a:rPr lang="en-US" b="1" dirty="0" smtClean="0"/>
              <a:t>Build Process:</a:t>
            </a:r>
          </a:p>
          <a:p>
            <a:r>
              <a:rPr lang="en-US" dirty="0" smtClean="0"/>
              <a:t>We’ve got bugs that need to be cleaned up</a:t>
            </a:r>
          </a:p>
          <a:p>
            <a:r>
              <a:rPr lang="en-US" dirty="0" smtClean="0"/>
              <a:t>No CLI commands or easy doc’s on setting up deployment architecture items:  Varnish Cache, Search Engines, Performance Optimizations, Payment, Shipping, Websites/</a:t>
            </a:r>
            <a:r>
              <a:rPr lang="en-US" dirty="0" err="1" smtClean="0"/>
              <a:t>Storeviews</a:t>
            </a:r>
            <a:r>
              <a:rPr lang="en-US" dirty="0" smtClean="0"/>
              <a:t> (good for </a:t>
            </a:r>
            <a:r>
              <a:rPr lang="en-US" dirty="0" err="1" smtClean="0"/>
              <a:t>Redis</a:t>
            </a:r>
            <a:r>
              <a:rPr lang="en-US" dirty="0" smtClean="0"/>
              <a:t>/Session caching though)</a:t>
            </a:r>
          </a:p>
          <a:p>
            <a:pPr marL="0" indent="0">
              <a:buNone/>
            </a:pPr>
            <a:r>
              <a:rPr lang="en-US" b="1" dirty="0" smtClean="0"/>
              <a:t>Deploy Process (Docker Service):</a:t>
            </a:r>
          </a:p>
          <a:p>
            <a:r>
              <a:rPr lang="en-US" dirty="0" err="1" smtClean="0"/>
              <a:t>Gah</a:t>
            </a:r>
            <a:r>
              <a:rPr lang="en-US" dirty="0" smtClean="0"/>
              <a:t>!!!!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2954347"/>
            <a:ext cx="35814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37E38"/>
                </a:solidFill>
              </a:rPr>
              <a:t>Need to improve experience (goal of 2.2)</a:t>
            </a: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solidFill>
                  <a:srgbClr val="F37E38"/>
                </a:solidFill>
              </a:rPr>
              <a:t>CLI tooling</a:t>
            </a: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solidFill>
                  <a:srgbClr val="F37E38"/>
                </a:solidFill>
              </a:rPr>
              <a:t>Docs</a:t>
            </a:r>
            <a:endParaRPr lang="en-US" sz="2400" b="1" dirty="0">
              <a:solidFill>
                <a:srgbClr val="F37E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028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5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Magento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; </a:t>
            </a:r>
            <a:r>
              <a:rPr lang="en-US" dirty="0">
                <a:hlinkClick r:id="rId2"/>
              </a:rPr>
              <a:t>https://wiki.corp.magento.com/pages/viewpage.action?spaceKey=MAGE2&amp;title=Split+Deployment+-+</a:t>
            </a:r>
            <a:r>
              <a:rPr lang="en-US" dirty="0" smtClean="0">
                <a:hlinkClick r:id="rId2"/>
              </a:rPr>
              <a:t>Scrub+sensitive+data</a:t>
            </a:r>
            <a:r>
              <a:rPr lang="en-US" dirty="0" smtClean="0"/>
              <a:t> </a:t>
            </a:r>
          </a:p>
          <a:p>
            <a:r>
              <a:rPr lang="en-US" dirty="0" smtClean="0"/>
              <a:t>Docker Images, Notes, </a:t>
            </a:r>
            <a:r>
              <a:rPr lang="en-US" dirty="0" err="1" smtClean="0"/>
              <a:t>Etc</a:t>
            </a:r>
            <a:r>
              <a:rPr lang="en-US" dirty="0"/>
              <a:t> from this presentation: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github.com/choukalos/docker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Hypriot</a:t>
            </a:r>
            <a:r>
              <a:rPr lang="en-US" dirty="0" smtClean="0"/>
              <a:t> Blog, </a:t>
            </a:r>
            <a:r>
              <a:rPr lang="en-US" dirty="0" err="1" smtClean="0"/>
              <a:t>Hypriot</a:t>
            </a:r>
            <a:r>
              <a:rPr lang="en-US" dirty="0" smtClean="0"/>
              <a:t> OS </a:t>
            </a:r>
            <a:r>
              <a:rPr lang="en-US" dirty="0"/>
              <a:t>RPI image: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blog.hypriot.com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Dockerhub</a:t>
            </a:r>
            <a:r>
              <a:rPr lang="en-US" dirty="0"/>
              <a:t> </a:t>
            </a:r>
            <a:r>
              <a:rPr lang="en-US" dirty="0" smtClean="0"/>
              <a:t>– community created Docker images; you’ll need to search on RPI </a:t>
            </a:r>
            <a:r>
              <a:rPr lang="en-US" dirty="0"/>
              <a:t>or Raspberry PI: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hub.docker.com</a:t>
            </a:r>
            <a:r>
              <a:rPr lang="en-US" dirty="0" smtClean="0"/>
              <a:t> </a:t>
            </a:r>
          </a:p>
          <a:p>
            <a:r>
              <a:rPr lang="en-US" dirty="0"/>
              <a:t>Docker – main site 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www.docker.com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Docker v1.13 released </a:t>
            </a:r>
            <a:r>
              <a:rPr lang="en-US" dirty="0"/>
              <a:t>with enhanced services mode: </a:t>
            </a:r>
            <a:r>
              <a:rPr lang="en-US" dirty="0">
                <a:hlinkClick r:id="rId7"/>
              </a:rPr>
              <a:t>https://codefresh.io/blog/deploy-docker-compose-v3-swarm-mode-cluster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Interesting</a:t>
            </a:r>
          </a:p>
          <a:p>
            <a:pPr lvl="1"/>
            <a:r>
              <a:rPr lang="en-US" dirty="0" smtClean="0"/>
              <a:t>Functions as </a:t>
            </a:r>
            <a:r>
              <a:rPr lang="en-US" dirty="0"/>
              <a:t>a Service on Docker (aka Lambda):  </a:t>
            </a:r>
            <a:r>
              <a:rPr lang="en-US" dirty="0">
                <a:hlinkClick r:id="rId8"/>
              </a:rPr>
              <a:t>http://blog.alexellis.io/functions-as-a-service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GCE </a:t>
            </a:r>
            <a:r>
              <a:rPr lang="en-US" dirty="0" err="1" smtClean="0"/>
              <a:t>Kubernates</a:t>
            </a:r>
            <a:r>
              <a:rPr lang="en-US" dirty="0" smtClean="0"/>
              <a:t> Hosting - https</a:t>
            </a:r>
            <a:r>
              <a:rPr lang="en-US" dirty="0"/>
              <a:t>://</a:t>
            </a:r>
            <a:r>
              <a:rPr lang="en-US" dirty="0" err="1"/>
              <a:t>cloud.google.com</a:t>
            </a:r>
            <a:r>
              <a:rPr lang="en-US" dirty="0"/>
              <a:t>/container-engine/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74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Ingredients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50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 x Raspberry PI 2 model B (</a:t>
            </a:r>
            <a:r>
              <a:rPr lang="en-US" dirty="0" smtClean="0">
                <a:hlinkClick r:id="rId2"/>
              </a:rPr>
              <a:t>link</a:t>
            </a:r>
            <a:r>
              <a:rPr lang="en-US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 x micro USB cables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x dual 2A USB power adapters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 x 16GB class-10 microSD cards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 x cases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x 5-port 10/100 </a:t>
            </a:r>
            <a:r>
              <a:rPr lang="en-US" dirty="0" err="1" smtClean="0"/>
              <a:t>ethernet</a:t>
            </a:r>
            <a:r>
              <a:rPr lang="en-US" dirty="0" smtClean="0"/>
              <a:t> hub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Label microSD cards with a #1 to #4 and put to the side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Mix rest of ingredients together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3103418"/>
            <a:ext cx="3829645" cy="24087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09018" y="6373091"/>
            <a:ext cx="2189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37E38"/>
                </a:solidFill>
              </a:rPr>
              <a:t>Total Time:  5 mins</a:t>
            </a:r>
            <a:endParaRPr lang="en-US" dirty="0">
              <a:solidFill>
                <a:srgbClr val="F37E38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7737" y="5512170"/>
            <a:ext cx="383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RPI 2B’s are Similar but about ½ the speed of the PI 3!</a:t>
            </a:r>
          </a:p>
          <a:p>
            <a:r>
              <a:rPr lang="en-US" sz="1200" dirty="0" smtClean="0"/>
              <a:t>Aka a ¼ speed Nexus 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318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3048000"/>
            <a:ext cx="3846843" cy="2464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br>
              <a:rPr lang="en-US" dirty="0" smtClean="0"/>
            </a:br>
            <a:r>
              <a:rPr lang="en-US" dirty="0" smtClean="0"/>
              <a:t>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HypriotOS</a:t>
            </a:r>
            <a:r>
              <a:rPr lang="en-US" dirty="0" smtClean="0"/>
              <a:t> v1.1.1 (</a:t>
            </a:r>
            <a:r>
              <a:rPr lang="en-US" dirty="0" smtClean="0">
                <a:hlinkClick r:id="rId3"/>
              </a:rPr>
              <a:t>link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For each micro SD card labeled #1 – #4</a:t>
            </a:r>
          </a:p>
          <a:p>
            <a:pPr lvl="1"/>
            <a:r>
              <a:rPr lang="en-US" dirty="0" smtClean="0"/>
              <a:t>Burn each image to micro SD card (</a:t>
            </a:r>
            <a:r>
              <a:rPr lang="en-US" dirty="0" smtClean="0">
                <a:hlinkClick r:id="rId4"/>
              </a:rPr>
              <a:t>link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Mount first </a:t>
            </a:r>
            <a:r>
              <a:rPr lang="en-US" dirty="0" err="1" smtClean="0"/>
              <a:t>partion</a:t>
            </a:r>
            <a:r>
              <a:rPr lang="en-US" dirty="0" smtClean="0"/>
              <a:t> and edit /boot/device-</a:t>
            </a:r>
            <a:r>
              <a:rPr lang="en-US" dirty="0" err="1" smtClean="0"/>
              <a:t>init.yaml</a:t>
            </a:r>
            <a:r>
              <a:rPr lang="en-US" dirty="0" smtClean="0"/>
              <a:t> hostname as appropriate (suggestion rpi1 </a:t>
            </a:r>
            <a:r>
              <a:rPr lang="is-IS" dirty="0" smtClean="0"/>
              <a:t>… rpi4)</a:t>
            </a:r>
          </a:p>
          <a:p>
            <a:pPr lvl="1"/>
            <a:r>
              <a:rPr lang="en-US" dirty="0" smtClean="0"/>
              <a:t>E</a:t>
            </a:r>
            <a:r>
              <a:rPr lang="is-IS" dirty="0" smtClean="0"/>
              <a:t>ject micro SD card and put in Raspberry PI</a:t>
            </a:r>
          </a:p>
          <a:p>
            <a:pPr lvl="1"/>
            <a:r>
              <a:rPr lang="is-IS" dirty="0" smtClean="0"/>
              <a:t>Power up the Raspberry PI</a:t>
            </a:r>
          </a:p>
          <a:p>
            <a:r>
              <a:rPr lang="is-IS" dirty="0" smtClean="0"/>
              <a:t>SSH to RPI1 (pirate/hypriot)</a:t>
            </a:r>
          </a:p>
          <a:p>
            <a:pPr lvl="1"/>
            <a:r>
              <a:rPr lang="en-US" dirty="0"/>
              <a:t>d</a:t>
            </a:r>
            <a:r>
              <a:rPr lang="is-IS" dirty="0" smtClean="0"/>
              <a:t>ocker swarm init   (copy token)</a:t>
            </a:r>
          </a:p>
          <a:p>
            <a:r>
              <a:rPr lang="is-IS" dirty="0" smtClean="0"/>
              <a:t>SSH to RPI2 ... RPI4</a:t>
            </a:r>
          </a:p>
          <a:p>
            <a:pPr lvl="1"/>
            <a:r>
              <a:rPr lang="en-US" dirty="0"/>
              <a:t>d</a:t>
            </a:r>
            <a:r>
              <a:rPr lang="is-IS" dirty="0" smtClean="0"/>
              <a:t>ocker swarm join --token TOKEN rpi1.local:2377</a:t>
            </a:r>
          </a:p>
          <a:p>
            <a:r>
              <a:rPr lang="is-IS" dirty="0" smtClean="0"/>
              <a:t>SSH to RPI 1</a:t>
            </a:r>
          </a:p>
          <a:p>
            <a:pPr lvl="1"/>
            <a:r>
              <a:rPr lang="en-US" dirty="0" smtClean="0"/>
              <a:t>D</a:t>
            </a:r>
            <a:r>
              <a:rPr lang="is-IS" dirty="0" smtClean="0"/>
              <a:t>ocker node ls (should see 4 nodes in swarm)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09018" y="6373091"/>
            <a:ext cx="2189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37E38"/>
                </a:solidFill>
              </a:rPr>
              <a:t>Total Time:  15 mins</a:t>
            </a:r>
            <a:endParaRPr lang="en-US" dirty="0">
              <a:solidFill>
                <a:srgbClr val="F37E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878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Doing What?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75" y="139543"/>
            <a:ext cx="4864852" cy="3083554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76" y="3381165"/>
            <a:ext cx="4864852" cy="3065846"/>
          </a:xfrm>
        </p:spPr>
      </p:pic>
      <p:sp>
        <p:nvSpPr>
          <p:cNvPr id="8" name="TextBox 7"/>
          <p:cNvSpPr txBox="1"/>
          <p:nvPr/>
        </p:nvSpPr>
        <p:spPr>
          <a:xfrm>
            <a:off x="152398" y="4060052"/>
            <a:ext cx="5943599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&gt; Docker service create –-name </a:t>
            </a:r>
            <a:r>
              <a:rPr lang="en-US" sz="1400" dirty="0" err="1" smtClean="0"/>
              <a:t>portainer</a:t>
            </a:r>
            <a:r>
              <a:rPr lang="en-US" sz="1400" dirty="0" smtClean="0"/>
              <a:t> –-publish 9000:9000 –-constraint ‘</a:t>
            </a:r>
            <a:r>
              <a:rPr lang="en-US" sz="1400" dirty="0" err="1" smtClean="0"/>
              <a:t>node.role</a:t>
            </a:r>
            <a:r>
              <a:rPr lang="en-US" sz="1400" dirty="0" smtClean="0"/>
              <a:t>==manager’ –mount type=</a:t>
            </a:r>
            <a:r>
              <a:rPr lang="en-US" sz="1400" dirty="0" err="1" smtClean="0"/>
              <a:t>bind,src</a:t>
            </a:r>
            <a:r>
              <a:rPr lang="en-US" sz="1400" dirty="0" smtClean="0"/>
              <a:t>=/</a:t>
            </a:r>
            <a:r>
              <a:rPr lang="en-US" sz="1400" dirty="0" err="1" smtClean="0"/>
              <a:t>var</a:t>
            </a:r>
            <a:r>
              <a:rPr lang="en-US" sz="1400" dirty="0" smtClean="0"/>
              <a:t>/run/</a:t>
            </a:r>
            <a:r>
              <a:rPr lang="en-US" sz="1400" dirty="0" err="1" smtClean="0"/>
              <a:t>docker.sock,dst</a:t>
            </a:r>
            <a:r>
              <a:rPr lang="en-US" sz="1400" dirty="0" smtClean="0"/>
              <a:t>=/</a:t>
            </a:r>
            <a:r>
              <a:rPr lang="en-US" sz="1400" dirty="0" err="1" smtClean="0"/>
              <a:t>var</a:t>
            </a:r>
            <a:r>
              <a:rPr lang="en-US" sz="1400" dirty="0" smtClean="0"/>
              <a:t>/run/</a:t>
            </a:r>
            <a:r>
              <a:rPr lang="en-US" sz="1400" dirty="0" err="1" smtClean="0"/>
              <a:t>docker.sock</a:t>
            </a:r>
            <a:r>
              <a:rPr lang="en-US" sz="1400" dirty="0" smtClean="0"/>
              <a:t> </a:t>
            </a:r>
            <a:r>
              <a:rPr lang="en-US" sz="1400" dirty="0" err="1" smtClean="0"/>
              <a:t>portainer</a:t>
            </a:r>
            <a:r>
              <a:rPr lang="en-US" sz="1400" dirty="0" smtClean="0"/>
              <a:t>/</a:t>
            </a:r>
            <a:r>
              <a:rPr lang="en-US" sz="1400" dirty="0" err="1" smtClean="0"/>
              <a:t>portainer:arm</a:t>
            </a:r>
            <a:r>
              <a:rPr lang="en-US" sz="1400" dirty="0" smtClean="0"/>
              <a:t> –swarm</a:t>
            </a:r>
          </a:p>
          <a:p>
            <a:r>
              <a:rPr lang="en-US" sz="1400" dirty="0" smtClean="0"/>
              <a:t>&gt; </a:t>
            </a:r>
            <a:endParaRPr lang="en-US" sz="1400" dirty="0"/>
          </a:p>
          <a:p>
            <a:r>
              <a:rPr lang="en-US" sz="1400" dirty="0" smtClean="0"/>
              <a:t>&gt; Docker service create –-name=</a:t>
            </a:r>
            <a:r>
              <a:rPr lang="en-US" sz="1400" dirty="0" err="1" smtClean="0"/>
              <a:t>viz</a:t>
            </a:r>
            <a:r>
              <a:rPr lang="en-US" sz="1400" dirty="0" smtClean="0"/>
              <a:t> --publish=8080:8080/</a:t>
            </a:r>
            <a:r>
              <a:rPr lang="en-US" sz="1400" dirty="0" err="1" smtClean="0"/>
              <a:t>tcp</a:t>
            </a:r>
            <a:r>
              <a:rPr lang="en-US" sz="1400" dirty="0" smtClean="0"/>
              <a:t> –-constraint=‘</a:t>
            </a:r>
            <a:r>
              <a:rPr lang="en-US" sz="1400" dirty="0" err="1" smtClean="0"/>
              <a:t>node.role</a:t>
            </a:r>
            <a:r>
              <a:rPr lang="en-US" sz="1400" dirty="0" smtClean="0"/>
              <a:t>==manager’ –-mount=type=</a:t>
            </a:r>
            <a:r>
              <a:rPr lang="en-US" sz="1400" dirty="0" err="1" smtClean="0"/>
              <a:t>bind,src</a:t>
            </a:r>
            <a:r>
              <a:rPr lang="en-US" sz="1400" dirty="0" smtClean="0"/>
              <a:t>=/</a:t>
            </a:r>
            <a:r>
              <a:rPr lang="en-US" sz="1400" dirty="0" err="1" smtClean="0"/>
              <a:t>var</a:t>
            </a:r>
            <a:r>
              <a:rPr lang="en-US" sz="1400" dirty="0" smtClean="0"/>
              <a:t>/run/</a:t>
            </a:r>
            <a:r>
              <a:rPr lang="en-US" sz="1400" dirty="0" err="1" smtClean="0"/>
              <a:t>docker.sock,dst</a:t>
            </a:r>
            <a:r>
              <a:rPr lang="en-US" sz="1400" dirty="0" smtClean="0"/>
              <a:t>=/</a:t>
            </a:r>
            <a:r>
              <a:rPr lang="en-US" sz="1400" dirty="0" err="1" smtClean="0"/>
              <a:t>var</a:t>
            </a:r>
            <a:r>
              <a:rPr lang="en-US" sz="1400" dirty="0" smtClean="0"/>
              <a:t>/run/</a:t>
            </a:r>
            <a:r>
              <a:rPr lang="en-US" sz="1400" dirty="0" err="1" smtClean="0"/>
              <a:t>docker.sock</a:t>
            </a:r>
            <a:r>
              <a:rPr lang="en-US" sz="1400" dirty="0" smtClean="0"/>
              <a:t> alexellis2/</a:t>
            </a:r>
            <a:r>
              <a:rPr lang="en-US" sz="1400" dirty="0" err="1" smtClean="0"/>
              <a:t>visualizer-arm:latest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578436" y="6364993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37E38"/>
                </a:solidFill>
              </a:rPr>
              <a:t>Total Time:  </a:t>
            </a:r>
            <a:r>
              <a:rPr lang="en-US" dirty="0">
                <a:solidFill>
                  <a:srgbClr val="F37E38"/>
                </a:solidFill>
              </a:rPr>
              <a:t>5</a:t>
            </a:r>
            <a:r>
              <a:rPr lang="en-US" dirty="0" smtClean="0">
                <a:solidFill>
                  <a:srgbClr val="F37E38"/>
                </a:solidFill>
              </a:rPr>
              <a:t> mins &amp; another cup </a:t>
            </a:r>
            <a:r>
              <a:rPr lang="en-US" smtClean="0">
                <a:solidFill>
                  <a:srgbClr val="F37E38"/>
                </a:solidFill>
              </a:rPr>
              <a:t>of coffee</a:t>
            </a:r>
            <a:endParaRPr lang="en-US" dirty="0">
              <a:solidFill>
                <a:srgbClr val="F37E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80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To create an image you need to do the following:</a:t>
            </a:r>
          </a:p>
          <a:p>
            <a:r>
              <a:rPr lang="en-US" dirty="0" smtClean="0"/>
              <a:t>Make a directory and create a </a:t>
            </a:r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Build it:  </a:t>
            </a:r>
            <a:r>
              <a:rPr lang="en-US" sz="1600" i="1" dirty="0" err="1" smtClean="0"/>
              <a:t>docker</a:t>
            </a:r>
            <a:r>
              <a:rPr lang="en-US" sz="1600" i="1" dirty="0" smtClean="0"/>
              <a:t> build –t IMAGENAME .</a:t>
            </a:r>
          </a:p>
          <a:p>
            <a:r>
              <a:rPr lang="en-US" dirty="0" smtClean="0"/>
              <a:t>Tag it:  </a:t>
            </a:r>
            <a:r>
              <a:rPr lang="en-US" sz="1600" i="1" dirty="0" err="1" smtClean="0"/>
              <a:t>docker</a:t>
            </a:r>
            <a:r>
              <a:rPr lang="en-US" sz="1600" i="1" dirty="0" smtClean="0"/>
              <a:t> tag IMAGEID DOCKERHUBACCT/IMAGENAME:TAG</a:t>
            </a:r>
          </a:p>
          <a:p>
            <a:r>
              <a:rPr lang="en-US" dirty="0" smtClean="0"/>
              <a:t>Push it:</a:t>
            </a:r>
          </a:p>
          <a:p>
            <a:pPr lvl="1"/>
            <a:r>
              <a:rPr lang="en-US" sz="1600" i="1" dirty="0" smtClean="0"/>
              <a:t>Docker login</a:t>
            </a:r>
          </a:p>
          <a:p>
            <a:pPr lvl="1"/>
            <a:r>
              <a:rPr lang="en-US" sz="1600" i="1" dirty="0" smtClean="0"/>
              <a:t>Docker push DOCKERHUBACCT/IMAGENAME</a:t>
            </a:r>
            <a:endParaRPr lang="en-US" sz="1600" i="1" dirty="0"/>
          </a:p>
          <a:p>
            <a:pPr marL="0" indent="0">
              <a:buNone/>
            </a:pPr>
            <a:r>
              <a:rPr lang="en-US" dirty="0" smtClean="0"/>
              <a:t>There are a couple useful images available on </a:t>
            </a:r>
            <a:r>
              <a:rPr lang="en-US" dirty="0" err="1" smtClean="0"/>
              <a:t>DockerHub</a:t>
            </a:r>
            <a:r>
              <a:rPr lang="en-US" dirty="0" smtClean="0"/>
              <a:t> that can help your </a:t>
            </a:r>
            <a:r>
              <a:rPr lang="en-US" dirty="0" err="1" smtClean="0"/>
              <a:t>Magento</a:t>
            </a:r>
            <a:r>
              <a:rPr lang="en-US" dirty="0" smtClean="0"/>
              <a:t> 2 project:</a:t>
            </a:r>
          </a:p>
          <a:p>
            <a:r>
              <a:rPr lang="en-US" dirty="0" err="1"/>
              <a:t>d</a:t>
            </a:r>
            <a:r>
              <a:rPr lang="en-US" dirty="0" err="1" smtClean="0"/>
              <a:t>hermans</a:t>
            </a:r>
            <a:r>
              <a:rPr lang="en-US" dirty="0" smtClean="0"/>
              <a:t>/</a:t>
            </a:r>
            <a:r>
              <a:rPr lang="en-US" dirty="0" err="1" smtClean="0"/>
              <a:t>rpi-mariadb</a:t>
            </a:r>
            <a:endParaRPr lang="en-US" dirty="0" smtClean="0"/>
          </a:p>
          <a:p>
            <a:r>
              <a:rPr lang="en-US" dirty="0" err="1" smtClean="0"/>
              <a:t>choukalos</a:t>
            </a:r>
            <a:r>
              <a:rPr lang="en-US" dirty="0" smtClean="0"/>
              <a:t>/</a:t>
            </a:r>
            <a:r>
              <a:rPr lang="en-US" dirty="0" err="1" smtClean="0"/>
              <a:t>rpi-redis</a:t>
            </a:r>
            <a:endParaRPr lang="en-US" dirty="0" smtClean="0"/>
          </a:p>
          <a:p>
            <a:r>
              <a:rPr lang="en-US" dirty="0" err="1" smtClean="0"/>
              <a:t>choukalos</a:t>
            </a:r>
            <a:r>
              <a:rPr lang="en-US" dirty="0" smtClean="0"/>
              <a:t>/</a:t>
            </a:r>
            <a:r>
              <a:rPr lang="en-US" dirty="0" err="1" smtClean="0"/>
              <a:t>magentopi</a:t>
            </a:r>
            <a:r>
              <a:rPr lang="en-US" dirty="0" smtClean="0"/>
              <a:t>*</a:t>
            </a:r>
          </a:p>
          <a:p>
            <a:r>
              <a:rPr lang="en-US" dirty="0" smtClean="0"/>
              <a:t>Choukalos/</a:t>
            </a:r>
            <a:r>
              <a:rPr lang="en-US" dirty="0" err="1" smtClean="0"/>
              <a:t>rpi-php</a:t>
            </a:r>
            <a:r>
              <a:rPr lang="en-US" dirty="0" smtClean="0"/>
              <a:t>  (</a:t>
            </a:r>
            <a:r>
              <a:rPr lang="en-US" dirty="0" err="1" smtClean="0"/>
              <a:t>php</a:t>
            </a:r>
            <a:r>
              <a:rPr lang="en-US" dirty="0" smtClean="0"/>
              <a:t> 5.6)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42" y="2327559"/>
            <a:ext cx="4118264" cy="27455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15213" y="6396335"/>
            <a:ext cx="461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37E38"/>
                </a:solidFill>
              </a:rPr>
              <a:t>Total Time:  Lots </a:t>
            </a:r>
            <a:r>
              <a:rPr lang="en-US" smtClean="0">
                <a:solidFill>
                  <a:srgbClr val="F37E38"/>
                </a:solidFill>
              </a:rPr>
              <a:t>– build &amp; image </a:t>
            </a:r>
            <a:r>
              <a:rPr lang="en-US" dirty="0" err="1" smtClean="0">
                <a:solidFill>
                  <a:srgbClr val="F37E38"/>
                </a:solidFill>
              </a:rPr>
              <a:t>debuging</a:t>
            </a:r>
            <a:r>
              <a:rPr lang="en-US" dirty="0" smtClean="0">
                <a:solidFill>
                  <a:srgbClr val="F37E38"/>
                </a:solidFill>
              </a:rPr>
              <a:t> </a:t>
            </a:r>
            <a:r>
              <a:rPr lang="en-US" dirty="0" smtClean="0">
                <a:solidFill>
                  <a:srgbClr val="F37E38"/>
                </a:solidFill>
                <a:sym typeface="Wingdings"/>
              </a:rPr>
              <a:t></a:t>
            </a:r>
            <a:endParaRPr lang="en-US" dirty="0">
              <a:solidFill>
                <a:srgbClr val="F37E38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3" y="5179650"/>
            <a:ext cx="4138703" cy="8617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Psst</a:t>
            </a:r>
            <a:r>
              <a:rPr lang="en-US" sz="1600" dirty="0" smtClean="0"/>
              <a:t>:  </a:t>
            </a:r>
          </a:p>
          <a:p>
            <a:r>
              <a:rPr lang="en-US" sz="1600" dirty="0" smtClean="0"/>
              <a:t>&gt; </a:t>
            </a:r>
            <a:r>
              <a:rPr lang="en-US" sz="1600" dirty="0" err="1" smtClean="0"/>
              <a:t>docker</a:t>
            </a:r>
            <a:r>
              <a:rPr lang="en-US" sz="1600" dirty="0" smtClean="0"/>
              <a:t> logs IMAGEID</a:t>
            </a:r>
          </a:p>
          <a:p>
            <a:r>
              <a:rPr lang="en-US" sz="1600" dirty="0" smtClean="0"/>
              <a:t>&gt; </a:t>
            </a:r>
            <a:r>
              <a:rPr lang="en-US" sz="1600" dirty="0" err="1" smtClean="0"/>
              <a:t>docker</a:t>
            </a:r>
            <a:r>
              <a:rPr lang="en-US" sz="1600" dirty="0" smtClean="0"/>
              <a:t> run –it IMAGENAME /bin/bash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7430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182" t="54196" r="34182"/>
          <a:stretch/>
        </p:blipFill>
        <p:spPr>
          <a:xfrm>
            <a:off x="6701237" y="3574473"/>
            <a:ext cx="3647866" cy="228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Multi-Machine Deployment</a:t>
            </a:r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7973290" y="2507328"/>
            <a:ext cx="1136073" cy="928255"/>
          </a:xfrm>
          <a:prstGeom prst="can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MySQL (+Images)</a:t>
            </a:r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10423033" y="2507329"/>
            <a:ext cx="1136073" cy="928255"/>
          </a:xfrm>
          <a:prstGeom prst="can">
            <a:avLst/>
          </a:prstGeom>
          <a:solidFill>
            <a:schemeClr val="accent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Redis</a:t>
            </a:r>
            <a:endParaRPr lang="en-US" dirty="0"/>
          </a:p>
        </p:txBody>
      </p:sp>
      <p:sp>
        <p:nvSpPr>
          <p:cNvPr id="9" name="Snip Single Corner Rectangle 8"/>
          <p:cNvSpPr/>
          <p:nvPr/>
        </p:nvSpPr>
        <p:spPr>
          <a:xfrm>
            <a:off x="6123709" y="1942834"/>
            <a:ext cx="1205346" cy="925057"/>
          </a:xfrm>
          <a:prstGeom prst="snip1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Magento</a:t>
            </a:r>
            <a:endParaRPr lang="en-US" dirty="0" smtClean="0"/>
          </a:p>
          <a:p>
            <a:pPr algn="ctr"/>
            <a:r>
              <a:rPr lang="en-US" dirty="0" smtClean="0"/>
              <a:t>Master (CRON)</a:t>
            </a:r>
            <a:endParaRPr lang="en-US" dirty="0"/>
          </a:p>
        </p:txBody>
      </p:sp>
      <p:sp>
        <p:nvSpPr>
          <p:cNvPr id="10" name="Snip Single Corner Rectangle 9"/>
          <p:cNvSpPr/>
          <p:nvPr/>
        </p:nvSpPr>
        <p:spPr>
          <a:xfrm>
            <a:off x="7531849" y="1614219"/>
            <a:ext cx="1205346" cy="471054"/>
          </a:xfrm>
          <a:prstGeom prst="snip1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Magento2</a:t>
            </a:r>
            <a:endParaRPr lang="en-US" dirty="0"/>
          </a:p>
        </p:txBody>
      </p:sp>
      <p:sp>
        <p:nvSpPr>
          <p:cNvPr id="11" name="Snip Single Corner Rectangle 10"/>
          <p:cNvSpPr/>
          <p:nvPr/>
        </p:nvSpPr>
        <p:spPr>
          <a:xfrm>
            <a:off x="10543309" y="1614219"/>
            <a:ext cx="1268303" cy="471054"/>
          </a:xfrm>
          <a:prstGeom prst="snip1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MagentoN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936182" y="1849746"/>
            <a:ext cx="1510145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608238" y="1149241"/>
            <a:ext cx="6417507" cy="262265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/>
          <p:cNvSpPr/>
          <p:nvPr/>
        </p:nvSpPr>
        <p:spPr>
          <a:xfrm>
            <a:off x="7531848" y="691392"/>
            <a:ext cx="4279763" cy="87515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Swarm</a:t>
            </a:r>
          </a:p>
          <a:p>
            <a:pPr algn="ctr"/>
            <a:r>
              <a:rPr lang="en-US" dirty="0" smtClean="0"/>
              <a:t>Proxy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57849" y="4171950"/>
            <a:ext cx="6153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Later to do: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Varnish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PHP 7.0.14 (+50% perf woot)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Switch to Alpine based images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Elasticsearch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708679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17284</TotalTime>
  <Words>1957</Words>
  <Application>Microsoft Macintosh PowerPoint</Application>
  <PresentationFormat>Widescreen</PresentationFormat>
  <Paragraphs>271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Schoolbook</vt:lpstr>
      <vt:lpstr>Corbel</vt:lpstr>
      <vt:lpstr>Wingdings</vt:lpstr>
      <vt:lpstr>Headlines</vt:lpstr>
      <vt:lpstr>A Swarm of Magento  PI’s</vt:lpstr>
      <vt:lpstr>Ingredients:   Coffee   Raspberry PI’s   Docker Swarm   Magento 2 Deploying Learnings</vt:lpstr>
      <vt:lpstr>Ingredients</vt:lpstr>
      <vt:lpstr>Raspberry PI’s</vt:lpstr>
      <vt:lpstr>Docker Swarm</vt:lpstr>
      <vt:lpstr>Docker Swarm Doing What?</vt:lpstr>
      <vt:lpstr>Docker Images</vt:lpstr>
      <vt:lpstr>Deploying</vt:lpstr>
      <vt:lpstr>A Multi-Machine Deployment</vt:lpstr>
      <vt:lpstr>Supporting Services - Redis</vt:lpstr>
      <vt:lpstr>Supporting Services - MariaDB</vt:lpstr>
      <vt:lpstr>Idea: Magento Split Deploy Flow</vt:lpstr>
      <vt:lpstr>Configuring Tips Magento 2</vt:lpstr>
      <vt:lpstr>  Building Magento 2.1.3 Image</vt:lpstr>
      <vt:lpstr>Deploying Magento</vt:lpstr>
      <vt:lpstr>Swarm !=Happy</vt:lpstr>
      <vt:lpstr>Make it Live!</vt:lpstr>
      <vt:lpstr>Performance</vt:lpstr>
      <vt:lpstr>Learned - Docker</vt:lpstr>
      <vt:lpstr>Learned - Magento Deploy</vt:lpstr>
      <vt:lpstr>Appendix</vt:lpstr>
      <vt:lpstr>Resources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Swarm of Raspberry PI’s</dc:title>
  <dc:creator>Chuck Choukalos</dc:creator>
  <cp:lastModifiedBy>Charles Choukalos</cp:lastModifiedBy>
  <cp:revision>61</cp:revision>
  <dcterms:created xsi:type="dcterms:W3CDTF">2016-12-21T19:37:33Z</dcterms:created>
  <dcterms:modified xsi:type="dcterms:W3CDTF">2017-01-13T17:24:21Z</dcterms:modified>
</cp:coreProperties>
</file>